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7" r:id="rId3"/>
    <p:sldId id="266" r:id="rId4"/>
    <p:sldId id="269" r:id="rId5"/>
    <p:sldId id="265" r:id="rId6"/>
    <p:sldId id="264" r:id="rId7"/>
    <p:sldId id="270" r:id="rId8"/>
    <p:sldId id="281" r:id="rId9"/>
    <p:sldId id="277" r:id="rId10"/>
    <p:sldId id="276" r:id="rId11"/>
    <p:sldId id="262" r:id="rId12"/>
    <p:sldId id="280" r:id="rId13"/>
    <p:sldId id="282" r:id="rId14"/>
    <p:sldId id="278" r:id="rId15"/>
    <p:sldId id="272" r:id="rId16"/>
    <p:sldId id="273" r:id="rId17"/>
    <p:sldId id="274" r:id="rId18"/>
    <p:sldId id="279" r:id="rId19"/>
    <p:sldId id="275" r:id="rId20"/>
  </p:sldIdLst>
  <p:sldSz cx="12192000" cy="6858000"/>
  <p:notesSz cx="6735763" cy="9866313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D961B7"/>
    <a:srgbClr val="666699"/>
    <a:srgbClr val="009E47"/>
    <a:srgbClr val="3399FF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32" autoAdjust="0"/>
    <p:restoredTop sz="82802" autoAdjust="0"/>
  </p:normalViewPr>
  <p:slideViewPr>
    <p:cSldViewPr>
      <p:cViewPr varScale="1">
        <p:scale>
          <a:sx n="95" d="100"/>
          <a:sy n="95" d="100"/>
        </p:scale>
        <p:origin x="136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516530421351032E-2"/>
          <c:y val="0.31683548739939177"/>
          <c:w val="0.97496693915729793"/>
          <c:h val="0.662070763898205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Москва и Московская область</c:v>
                </c:pt>
              </c:strCache>
            </c:strRef>
          </c:tx>
          <c:spPr>
            <a:solidFill>
              <a:srgbClr val="009E47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C0-4AFA-B7FD-91F9538488B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Ростовская область 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1599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C0-4AFA-B7FD-91F9538488B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Донецкая Народная Республика 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1583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C0-4AFA-B7FD-91F9538488B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Самарская область 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C0-4AFA-B7FD-91F9538488BE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Ханты-Мансийский автономный округ 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rgbClr val="04374A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C0-4AFA-B7FD-91F9538488BE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Республика Дагестан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04374A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937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1C0-4AFA-B7FD-91F9538488BE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Республика Марий Эл 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4374A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1C0-4AFA-B7FD-91F9538488BE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Ставропольский край </c:v>
                </c:pt>
              </c:strCache>
            </c:strRef>
          </c:tx>
          <c:spPr>
            <a:solidFill>
              <a:srgbClr val="D961B7"/>
            </a:solidFill>
            <a:ln>
              <a:solidFill>
                <a:srgbClr val="04374A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1C0-4AFA-B7FD-91F9538488BE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Луганская Народная Республика </c:v>
                </c:pt>
              </c:strCache>
            </c:strRef>
          </c:tx>
          <c:spPr>
            <a:solidFill>
              <a:schemeClr val="accent5">
                <a:tint val="44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492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30-43E9-AA23-273A7B61CB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44"/>
        <c:overlap val="-90"/>
        <c:axId val="566606719"/>
        <c:axId val="818887023"/>
      </c:barChart>
      <c:catAx>
        <c:axId val="5666067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8887023"/>
        <c:crosses val="autoZero"/>
        <c:auto val="1"/>
        <c:lblAlgn val="ctr"/>
        <c:lblOffset val="100"/>
        <c:noMultiLvlLbl val="0"/>
      </c:catAx>
      <c:valAx>
        <c:axId val="818887023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66606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"/>
          <c:y val="0"/>
          <c:w val="1"/>
          <c:h val="0.303173271212274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accent5">
                  <a:lumMod val="20000"/>
                  <a:lumOff val="8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0.87742</cdr:x>
      <cdr:y>0.83125</cdr:y>
    </cdr:from>
    <cdr:to>
      <cdr:x>0.95935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F5205FB-7C25-4284-BB29-2D49F3129232}"/>
            </a:ext>
          </a:extLst>
        </cdr:cNvPr>
        <cdr:cNvSpPr txBox="1"/>
      </cdr:nvSpPr>
      <cdr:spPr>
        <a:xfrm xmlns:a="http://schemas.openxmlformats.org/drawingml/2006/main">
          <a:off x="9793088" y="450426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1" cy="493316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4" y="1"/>
            <a:ext cx="2918831" cy="493316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1" cy="493316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3316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693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653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07701" y="5013176"/>
            <a:ext cx="8689643" cy="136815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</a:t>
            </a:r>
            <a:r>
              <a:rPr lang="en-US" dirty="0"/>
              <a:t> </a:t>
            </a:r>
            <a:r>
              <a:rPr lang="ru-RU" dirty="0"/>
              <a:t>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8940800" y="65087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3887755" y="45855"/>
            <a:ext cx="8064896" cy="133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1487488" y="1772816"/>
            <a:ext cx="10369152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5733" y="4406901"/>
            <a:ext cx="7630551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95733" y="2906713"/>
            <a:ext cx="7630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9349" y="2060848"/>
            <a:ext cx="576064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2011" y="2071390"/>
            <a:ext cx="576064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360" y="1916832"/>
            <a:ext cx="556861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5360" y="2556594"/>
            <a:ext cx="5568619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88022" y="1934294"/>
            <a:ext cx="566462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88022" y="2574056"/>
            <a:ext cx="5664629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833747" y="6410897"/>
            <a:ext cx="162065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538912" y="6356351"/>
            <a:ext cx="2199456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961747" y="6356351"/>
            <a:ext cx="162065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513622"/>
            <a:ext cx="4011084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851" y="1916833"/>
            <a:ext cx="6815667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pikist.com/free-photo-vmpwz/b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837473B0-CC2E-450A-ABE3-18F120FF3D39}">
                <a1611:picAttrSrcUrl xmlns:a1611="http://schemas.microsoft.com/office/drawing/2016/11/main" r:i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7755" y="45855"/>
            <a:ext cx="8064896" cy="133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7488" y="1772816"/>
            <a:ext cx="10369152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917" y="45855"/>
            <a:ext cx="1010349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1384" y="2276872"/>
            <a:ext cx="11305256" cy="2304256"/>
          </a:xfrm>
        </p:spPr>
        <p:txBody>
          <a:bodyPr>
            <a:noAutofit/>
          </a:bodyPr>
          <a:lstStyle/>
          <a:p>
            <a:r>
              <a:rPr lang="ru-RU" sz="5400" b="1" dirty="0">
                <a:ln>
                  <a:solidFill>
                    <a:srgbClr val="666699"/>
                  </a:solidFill>
                </a:ln>
              </a:rPr>
              <a:t>Центр межолимпиадной подготовки школьников и студентов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C9B8AB68-4984-401A-8B07-EB1167306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136121"/>
            <a:ext cx="11117901" cy="1336698"/>
          </a:xfrm>
        </p:spPr>
        <p:txBody>
          <a:bodyPr>
            <a:normAutofit/>
          </a:bodyPr>
          <a:lstStyle/>
          <a:p>
            <a:r>
              <a:rPr lang="ru-RU" sz="4000" dirty="0"/>
              <a:t>Пригласительный тур для ДНР,ЛНР, </a:t>
            </a:r>
            <a:br>
              <a:rPr lang="ru-RU" sz="4000" dirty="0"/>
            </a:br>
            <a:r>
              <a:rPr lang="ru-RU" sz="4000" dirty="0"/>
              <a:t>Запорожской и Херсонской областей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B2C9B9-544B-488B-B08F-41627075A4B9}"/>
              </a:ext>
            </a:extLst>
          </p:cNvPr>
          <p:cNvSpPr txBox="1"/>
          <p:nvPr/>
        </p:nvSpPr>
        <p:spPr>
          <a:xfrm>
            <a:off x="212696" y="2714084"/>
            <a:ext cx="623223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>
                <a:solidFill>
                  <a:schemeClr val="bg1"/>
                </a:solidFill>
              </a:rPr>
              <a:t>Центр совместно Государственным университетом управления и Межрегиональным управлением Росфинмониторинга активно помогает провести пригласительный тур и привлечь как можно больше молодежи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AD9C66-B232-4E61-82BE-25497883CE28}"/>
              </a:ext>
            </a:extLst>
          </p:cNvPr>
          <p:cNvSpPr txBox="1"/>
          <p:nvPr/>
        </p:nvSpPr>
        <p:spPr>
          <a:xfrm>
            <a:off x="7032104" y="2732882"/>
            <a:ext cx="53285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>
                <a:solidFill>
                  <a:schemeClr val="bg1"/>
                </a:solidFill>
              </a:rPr>
              <a:t>27 марта на платформе ГУУ начат образовательный      онлайн марафон для преподавателей школ и ВУЗов. Зарегистрировано 285 преподавателей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124477-0CE9-4C18-9A7C-8437027FAA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989" y="1772094"/>
            <a:ext cx="650265" cy="7158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3CE8B6-0B3B-4A25-93DB-521D738A04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955" r="70789"/>
          <a:stretch/>
        </p:blipFill>
        <p:spPr>
          <a:xfrm>
            <a:off x="3585529" y="1768532"/>
            <a:ext cx="816820" cy="6799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D4CBAB9-E9E9-49D6-B877-AC5A194095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1772094"/>
            <a:ext cx="650265" cy="6502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C898B7-E266-42D2-98EC-F0766B5F74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052" y="1796332"/>
            <a:ext cx="808885" cy="6915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63F8ED2-9183-49E3-8DC3-507C22C8E3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109" y="1789806"/>
            <a:ext cx="748974" cy="68905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31C9A3C-AEF5-43EF-8C38-FC60E3A93A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670" y="1759590"/>
            <a:ext cx="734587" cy="81620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0A4A6F8-76E8-46F7-BC79-74C05CBA19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365" y="1873944"/>
            <a:ext cx="578048" cy="68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34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27A6EF-B802-4C77-9352-5AEADC044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600" y="1549591"/>
            <a:ext cx="2592288" cy="51018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04F448-95FB-4CBA-AD77-AD48C267D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1551973"/>
            <a:ext cx="3214434" cy="5101819"/>
          </a:xfrm>
          <a:prstGeom prst="rect">
            <a:avLst/>
          </a:prstGeom>
        </p:spPr>
      </p:pic>
      <p:sp>
        <p:nvSpPr>
          <p:cNvPr id="7" name="Заголовок 12">
            <a:extLst>
              <a:ext uri="{FF2B5EF4-FFF2-40B4-BE49-F238E27FC236}">
                <a16:creationId xmlns:a16="http://schemas.microsoft.com/office/drawing/2014/main" id="{507DCF75-1531-45FD-8C07-2EEF1A4A7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50" y="260648"/>
            <a:ext cx="11600782" cy="1132639"/>
          </a:xfrm>
        </p:spPr>
        <p:txBody>
          <a:bodyPr>
            <a:noAutofit/>
          </a:bodyPr>
          <a:lstStyle/>
          <a:p>
            <a:r>
              <a:rPr lang="ru-RU" sz="4000" dirty="0"/>
              <a:t>Работа с платформой «Сириус»</a:t>
            </a:r>
            <a:br>
              <a:rPr lang="ru-RU" sz="4000" dirty="0"/>
            </a:br>
            <a:r>
              <a:rPr lang="ru-RU" sz="4000" u="sng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rosfinolymp.ru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6120FDC-5605-4141-8097-FB14DF36AB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6308576"/>
            <a:ext cx="999239" cy="30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7CA1BF-7D97-498C-8950-93C769A43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346" y="2083249"/>
            <a:ext cx="11761307" cy="1336698"/>
          </a:xfrm>
        </p:spPr>
        <p:txBody>
          <a:bodyPr>
            <a:noAutofit/>
          </a:bodyPr>
          <a:lstStyle/>
          <a:p>
            <a:r>
              <a:rPr lang="ru-RU" sz="4000" dirty="0"/>
              <a:t>В рамках пригласительного этапа зарегистрировано </a:t>
            </a:r>
            <a:br>
              <a:rPr lang="ru-RU" sz="4000" dirty="0"/>
            </a:br>
            <a:r>
              <a:rPr lang="ru-RU" sz="4000" dirty="0"/>
              <a:t>22065 участников, из них:</a:t>
            </a:r>
            <a:br>
              <a:rPr lang="ru-RU" sz="4000" dirty="0"/>
            </a:br>
            <a:br>
              <a:rPr lang="ru-RU" sz="4000" dirty="0"/>
            </a:br>
            <a:r>
              <a:rPr lang="ru-RU" sz="4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школьников Российской Федерации – 20732,</a:t>
            </a:r>
            <a:br>
              <a:rPr lang="ru-RU" sz="4000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студентов Российской Федерации – 1333,</a:t>
            </a:r>
            <a:br>
              <a:rPr lang="ru-RU" sz="4000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иностранных студентов и школьников - 8</a:t>
            </a:r>
          </a:p>
        </p:txBody>
      </p:sp>
      <p:pic>
        <p:nvPicPr>
          <p:cNvPr id="6" name="Рисунок 5" descr="Маркеры-галочки">
            <a:extLst>
              <a:ext uri="{FF2B5EF4-FFF2-40B4-BE49-F238E27FC236}">
                <a16:creationId xmlns:a16="http://schemas.microsoft.com/office/drawing/2014/main" id="{2C375C8D-7409-4ADB-A2C1-5902E564F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384" y="2864158"/>
            <a:ext cx="482352" cy="482352"/>
          </a:xfrm>
          <a:prstGeom prst="rect">
            <a:avLst/>
          </a:prstGeom>
        </p:spPr>
      </p:pic>
      <p:pic>
        <p:nvPicPr>
          <p:cNvPr id="7" name="Рисунок 6" descr="Маркеры-галочки">
            <a:extLst>
              <a:ext uri="{FF2B5EF4-FFF2-40B4-BE49-F238E27FC236}">
                <a16:creationId xmlns:a16="http://schemas.microsoft.com/office/drawing/2014/main" id="{2AEA7D76-6D60-4959-850A-18835CC96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384" y="3456573"/>
            <a:ext cx="482352" cy="482352"/>
          </a:xfrm>
          <a:prstGeom prst="rect">
            <a:avLst/>
          </a:prstGeom>
        </p:spPr>
      </p:pic>
      <p:pic>
        <p:nvPicPr>
          <p:cNvPr id="8" name="Рисунок 7" descr="Маркеры-галочки">
            <a:extLst>
              <a:ext uri="{FF2B5EF4-FFF2-40B4-BE49-F238E27FC236}">
                <a16:creationId xmlns:a16="http://schemas.microsoft.com/office/drawing/2014/main" id="{BEC55790-7E91-47A6-B6BE-3DD687F02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384" y="3981306"/>
            <a:ext cx="482352" cy="48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8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1D2478-7BBF-40C9-B343-2BAB87A05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283827"/>
            <a:ext cx="11305256" cy="976658"/>
          </a:xfrm>
        </p:spPr>
        <p:txBody>
          <a:bodyPr>
            <a:normAutofit fontScale="90000"/>
          </a:bodyPr>
          <a:lstStyle/>
          <a:p>
            <a:r>
              <a:rPr lang="ru-RU" dirty="0"/>
              <a:t>Регионы Российской Федерации с наибольшим количеством  участников в туре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C50E9F5F-0CA7-47E6-BF2E-B62695F094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1584396"/>
              </p:ext>
            </p:extLst>
          </p:nvPr>
        </p:nvGraphicFramePr>
        <p:xfrm>
          <a:off x="623392" y="1278210"/>
          <a:ext cx="1116124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1860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41CEE0-45F6-410E-A1C7-8F83ABA1B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988" y="1824155"/>
            <a:ext cx="4032448" cy="479632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C8B01EA-4B20-4D61-98B4-48050DC998E6}"/>
              </a:ext>
            </a:extLst>
          </p:cNvPr>
          <p:cNvSpPr/>
          <p:nvPr/>
        </p:nvSpPr>
        <p:spPr>
          <a:xfrm>
            <a:off x="-419606" y="332656"/>
            <a:ext cx="118171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Совместная работа с коллегами Российско-Таджикского (Славянского) университета   </a:t>
            </a:r>
          </a:p>
          <a:p>
            <a:pPr algn="ctr"/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logo">
            <a:extLst>
              <a:ext uri="{FF2B5EF4-FFF2-40B4-BE49-F238E27FC236}">
                <a16:creationId xmlns:a16="http://schemas.microsoft.com/office/drawing/2014/main" id="{F5FF7FB6-564F-46D1-BB4D-E29F04C34C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569"/>
          <a:stretch/>
        </p:blipFill>
        <p:spPr bwMode="auto">
          <a:xfrm>
            <a:off x="10389389" y="616205"/>
            <a:ext cx="1008112" cy="882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BC6A41-CE7D-4BD1-9DCE-E3F0DFB851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874" y="1824155"/>
            <a:ext cx="4091138" cy="479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7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7A65BB7-FB94-46EF-95DC-AB43F77C9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00" y="260648"/>
            <a:ext cx="11521280" cy="14434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этом году Российско-Таджикский (Славянский) университет проводит первую национальную олимпиаду </a:t>
            </a:r>
          </a:p>
          <a:p>
            <a:pPr marL="0" indent="0" algn="ctr">
              <a:buNone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финансовой безопасности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AFAC9014-CDB0-4048-B56C-097A38149B13}"/>
              </a:ext>
            </a:extLst>
          </p:cNvPr>
          <p:cNvSpPr txBox="1">
            <a:spLocks/>
          </p:cNvSpPr>
          <p:nvPr/>
        </p:nvSpPr>
        <p:spPr>
          <a:xfrm>
            <a:off x="263352" y="4149080"/>
            <a:ext cx="5328592" cy="2096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70CE63-A091-4AD5-83BE-8CF10EA7E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8" y="2348881"/>
            <a:ext cx="5466591" cy="38763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4FB703B-96D9-4A60-8CE0-2035A997D9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81" y="2348880"/>
            <a:ext cx="6166126" cy="387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2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1B154A-8FC0-47B3-A52D-4AC32E3DC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448" y="2636152"/>
            <a:ext cx="10585176" cy="34831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Обсуждались вопросы: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- опыта проведения Международной Олимпиады прошлых лет и постановкой предстоящих задач в текущем году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- реализации дорожной карты Международной олимпиады по финансовой безопасности, в частности и пригласительный тур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9FC86B-E958-4BB6-9AC3-9FBAEB68E6FE}"/>
              </a:ext>
            </a:extLst>
          </p:cNvPr>
          <p:cNvSpPr/>
          <p:nvPr/>
        </p:nvSpPr>
        <p:spPr>
          <a:xfrm>
            <a:off x="407368" y="260648"/>
            <a:ext cx="114492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Совещание с ВУЗами- участниками Сетевого института в сфере ПОД/ФТ и МУМЦФМ</a:t>
            </a:r>
          </a:p>
        </p:txBody>
      </p:sp>
      <p:pic>
        <p:nvPicPr>
          <p:cNvPr id="7" name="Рисунок 6" descr="Восклицательный знак">
            <a:extLst>
              <a:ext uri="{FF2B5EF4-FFF2-40B4-BE49-F238E27FC236}">
                <a16:creationId xmlns:a16="http://schemas.microsoft.com/office/drawing/2014/main" id="{762F78EE-DFD5-4AE4-930D-EF7CDA84B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555" y="3789040"/>
            <a:ext cx="656234" cy="656234"/>
          </a:xfrm>
          <a:prstGeom prst="rect">
            <a:avLst/>
          </a:prstGeom>
        </p:spPr>
      </p:pic>
      <p:pic>
        <p:nvPicPr>
          <p:cNvPr id="8" name="Рисунок 7" descr="Восклицательный знак">
            <a:extLst>
              <a:ext uri="{FF2B5EF4-FFF2-40B4-BE49-F238E27FC236}">
                <a16:creationId xmlns:a16="http://schemas.microsoft.com/office/drawing/2014/main" id="{17E9407E-DE78-494C-9531-2A7670FBA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555" y="5157192"/>
            <a:ext cx="656234" cy="6562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072644-4AC5-4B6E-9F7C-E79564EEC3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1611283"/>
            <a:ext cx="864097" cy="86409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2D67F8-8C88-4241-8260-00A01570C1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11283"/>
            <a:ext cx="2462452" cy="86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77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6788C18-69FE-4E7E-8D8E-F8A78AE38B9B}"/>
              </a:ext>
            </a:extLst>
          </p:cNvPr>
          <p:cNvSpPr/>
          <p:nvPr/>
        </p:nvSpPr>
        <p:spPr>
          <a:xfrm>
            <a:off x="191344" y="404664"/>
            <a:ext cx="116652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i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«Для укрепления российских общих ценностей, национальной идентичности крайне важны система образования и отечественная культура»</a:t>
            </a:r>
          </a:p>
          <a:p>
            <a:pPr algn="r"/>
            <a:r>
              <a:rPr lang="ru-RU" sz="4000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В.В.Путин</a:t>
            </a:r>
            <a:endParaRPr lang="ru-RU" sz="4000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7BC48E-53F0-428C-8F50-AE8B63CAA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84" y="2968390"/>
            <a:ext cx="5894891" cy="331236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0E6B0A-5C1C-4166-AF21-93B6C1FD0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984" y="2968390"/>
            <a:ext cx="536832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2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4DF4A-769C-403F-8085-1C8769202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1160747"/>
            <a:ext cx="8904312" cy="4536504"/>
          </a:xfrm>
        </p:spPr>
        <p:txBody>
          <a:bodyPr>
            <a:normAutofit/>
          </a:bodyPr>
          <a:lstStyle/>
          <a:p>
            <a:r>
              <a:rPr lang="ru-RU" dirty="0"/>
              <a:t>Создание Центра позволит частично реализовать задачи  в системе образования, поставленные Президентом Российской Федерации перед ведомствами и научным сообществом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0951C69-9F11-4135-AE05-92FF8384C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85" y="2082642"/>
            <a:ext cx="2692715" cy="26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7A4BFB-175D-4550-BF41-F48718283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72" y="1628800"/>
            <a:ext cx="11305256" cy="3600400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7134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72777F2-27DB-4068-8014-FB77CA794ADD}"/>
              </a:ext>
            </a:extLst>
          </p:cNvPr>
          <p:cNvSpPr txBox="1"/>
          <p:nvPr/>
        </p:nvSpPr>
        <p:spPr>
          <a:xfrm>
            <a:off x="236171" y="266740"/>
            <a:ext cx="11449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межолимпиадной подготовки школьников и студентов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новое структурное подразделение ФИАН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4DD1C3-C884-4292-8A10-A4A27E51CBD2}"/>
              </a:ext>
            </a:extLst>
          </p:cNvPr>
          <p:cNvSpPr txBox="1"/>
          <p:nvPr/>
        </p:nvSpPr>
        <p:spPr>
          <a:xfrm>
            <a:off x="6225280" y="2420888"/>
            <a:ext cx="57606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dirty="0">
                <a:solidFill>
                  <a:schemeClr val="bg1"/>
                </a:solidFill>
              </a:rPr>
              <a:t>Руководитель</a:t>
            </a:r>
          </a:p>
          <a:p>
            <a:pPr algn="ctr"/>
            <a:r>
              <a:rPr lang="ru-RU" sz="2300" dirty="0">
                <a:solidFill>
                  <a:schemeClr val="bg1"/>
                </a:solidFill>
              </a:rPr>
              <a:t>Центра межолимпиадной подготовки школьников и студентов, </a:t>
            </a:r>
          </a:p>
          <a:p>
            <a:pPr algn="ctr"/>
            <a:r>
              <a:rPr lang="ru-RU" sz="2300" dirty="0">
                <a:solidFill>
                  <a:schemeClr val="bg1"/>
                </a:solidFill>
              </a:rPr>
              <a:t>помощник директора </a:t>
            </a:r>
          </a:p>
          <a:p>
            <a:pPr algn="ctr"/>
            <a:r>
              <a:rPr lang="ru-RU" sz="2300" dirty="0">
                <a:solidFill>
                  <a:schemeClr val="bg1"/>
                </a:solidFill>
              </a:rPr>
              <a:t>Федерального государственного бюджетного учреждения науки </a:t>
            </a:r>
          </a:p>
          <a:p>
            <a:pPr algn="ctr"/>
            <a:r>
              <a:rPr lang="ru-RU" sz="2300" dirty="0">
                <a:solidFill>
                  <a:schemeClr val="bg1"/>
                </a:solidFill>
              </a:rPr>
              <a:t>Физического института </a:t>
            </a:r>
          </a:p>
          <a:p>
            <a:pPr algn="ctr"/>
            <a:r>
              <a:rPr lang="ru-RU" sz="2300" dirty="0">
                <a:solidFill>
                  <a:schemeClr val="bg1"/>
                </a:solidFill>
              </a:rPr>
              <a:t>им. П.Н. Лебедева РАН, </a:t>
            </a:r>
          </a:p>
          <a:p>
            <a:pPr algn="ctr"/>
            <a:r>
              <a:rPr lang="ru-RU" sz="2300" dirty="0">
                <a:solidFill>
                  <a:schemeClr val="bg1"/>
                </a:solidFill>
              </a:rPr>
              <a:t>кандидат экономических наук, профессор </a:t>
            </a:r>
          </a:p>
          <a:p>
            <a:pPr algn="ctr"/>
            <a:r>
              <a:rPr lang="ru-RU" sz="2300" dirty="0">
                <a:solidFill>
                  <a:schemeClr val="bg1"/>
                </a:solidFill>
              </a:rPr>
              <a:t>Глотов Владимир Иванович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2211ED-6027-48AB-8460-5BF607928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396995"/>
            <a:ext cx="5207536" cy="520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5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F3C34E-139A-4645-A02C-36562350E3A3}"/>
              </a:ext>
            </a:extLst>
          </p:cNvPr>
          <p:cNvSpPr txBox="1"/>
          <p:nvPr/>
        </p:nvSpPr>
        <p:spPr>
          <a:xfrm>
            <a:off x="119336" y="116632"/>
            <a:ext cx="119533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 Центр межолимпиадной подготовки школьников и студентов </a:t>
            </a:r>
          </a:p>
          <a:p>
            <a:pPr algn="ctr"/>
            <a:r>
              <a:rPr lang="ru-RU" sz="3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поручению Президента Российской Федерации   В.В. Путина </a:t>
            </a:r>
          </a:p>
          <a:p>
            <a:pPr algn="ctr"/>
            <a:r>
              <a:rPr lang="ru-RU" sz="30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8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ПР - 2438 от 20 декабря 2022                      ПР-190  от 02 февраля 2023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FE0C282A-DB0A-4C50-85F7-F60AE8C726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5432037"/>
              </p:ext>
            </p:extLst>
          </p:nvPr>
        </p:nvGraphicFramePr>
        <p:xfrm>
          <a:off x="1415480" y="1643603"/>
          <a:ext cx="3444842" cy="4733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Acrobat Document" r:id="rId3" imgW="5829224" imgH="8010389" progId="AcroExch.Document.DC">
                  <p:embed/>
                </p:oleObj>
              </mc:Choice>
              <mc:Fallback>
                <p:oleObj name="Acrobat Document" r:id="rId3" imgW="5829224" imgH="8010389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15480" y="1643603"/>
                        <a:ext cx="3444842" cy="4733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891F57D-8F19-48B9-8D9F-3DABB151D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1586934"/>
            <a:ext cx="3412442" cy="476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8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72777F2-27DB-4068-8014-FB77CA794ADD}"/>
              </a:ext>
            </a:extLst>
          </p:cNvPr>
          <p:cNvSpPr txBox="1"/>
          <p:nvPr/>
        </p:nvSpPr>
        <p:spPr>
          <a:xfrm>
            <a:off x="401632" y="487417"/>
            <a:ext cx="112670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Функция Центра межолимпиадной подготовки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школьников и студентов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4DD1C3-C884-4292-8A10-A4A27E51CBD2}"/>
              </a:ext>
            </a:extLst>
          </p:cNvPr>
          <p:cNvSpPr txBox="1"/>
          <p:nvPr/>
        </p:nvSpPr>
        <p:spPr>
          <a:xfrm>
            <a:off x="401633" y="2204864"/>
            <a:ext cx="5760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dirty="0">
                <a:solidFill>
                  <a:schemeClr val="bg1"/>
                </a:solidFill>
              </a:rPr>
              <a:t>Функция центра – организация непрерывного образовательного процесса, ориентированного на повышение уровня знаний в сфере финансовой безопасности среди российских и иностранных школьников и студентов.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019D82-1EB6-4E2A-A69A-A34B1470E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273" y="1988840"/>
            <a:ext cx="5506459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28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EB4B4-AD1D-48AD-BB66-05C177A25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1624" y="116632"/>
            <a:ext cx="5760640" cy="980728"/>
          </a:xfrm>
        </p:spPr>
        <p:txBody>
          <a:bodyPr>
            <a:normAutofit/>
          </a:bodyPr>
          <a:lstStyle/>
          <a:p>
            <a:r>
              <a:rPr lang="ru-RU" sz="3600" dirty="0"/>
              <a:t>Задачи Центра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A252B5-11CC-4C9B-956D-47300FBB7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472" y="1268760"/>
            <a:ext cx="10369152" cy="50405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Методическая поддержка Международной Олимпиады по финансовой безопасности;</a:t>
            </a:r>
          </a:p>
          <a:p>
            <a:pPr algn="just">
              <a:buFontTx/>
              <a:buChar char="-"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Повышение уровня квалификации педагогов, вовлеченных в образовательный процесс;</a:t>
            </a:r>
          </a:p>
          <a:p>
            <a:pPr algn="just">
              <a:buFontTx/>
              <a:buChar char="-"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Организация и проведение мастер-классов, тренингов, молодежных слетов и других мероприятий, способствующих развитию Олимпиадного движения;</a:t>
            </a:r>
          </a:p>
          <a:p>
            <a:pPr algn="just">
              <a:buFontTx/>
              <a:buChar char="-"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Укрепление международного взаимодействия, распространение российских традиционных ценностей и согласование стандартов образования  в дружественных странах.</a:t>
            </a:r>
          </a:p>
        </p:txBody>
      </p:sp>
      <p:pic>
        <p:nvPicPr>
          <p:cNvPr id="8" name="Рисунок 7" descr="Маркеры-галочки">
            <a:extLst>
              <a:ext uri="{FF2B5EF4-FFF2-40B4-BE49-F238E27FC236}">
                <a16:creationId xmlns:a16="http://schemas.microsoft.com/office/drawing/2014/main" id="{955092BE-A81E-4B1C-A3CD-B953A633A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072" y="1268760"/>
            <a:ext cx="698376" cy="698376"/>
          </a:xfrm>
          <a:prstGeom prst="rect">
            <a:avLst/>
          </a:prstGeom>
        </p:spPr>
      </p:pic>
      <p:pic>
        <p:nvPicPr>
          <p:cNvPr id="9" name="Рисунок 8" descr="Маркеры-галочки">
            <a:extLst>
              <a:ext uri="{FF2B5EF4-FFF2-40B4-BE49-F238E27FC236}">
                <a16:creationId xmlns:a16="http://schemas.microsoft.com/office/drawing/2014/main" id="{A13A197C-7447-440B-B5B9-1ADC67574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072" y="2564904"/>
            <a:ext cx="698376" cy="698376"/>
          </a:xfrm>
          <a:prstGeom prst="rect">
            <a:avLst/>
          </a:prstGeom>
        </p:spPr>
      </p:pic>
      <p:pic>
        <p:nvPicPr>
          <p:cNvPr id="10" name="Рисунок 9" descr="Маркеры-галочки">
            <a:extLst>
              <a:ext uri="{FF2B5EF4-FFF2-40B4-BE49-F238E27FC236}">
                <a16:creationId xmlns:a16="http://schemas.microsoft.com/office/drawing/2014/main" id="{29BF2C10-A72B-4CED-A7BA-5244AA8A1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5206" y="3885275"/>
            <a:ext cx="698376" cy="698376"/>
          </a:xfrm>
          <a:prstGeom prst="rect">
            <a:avLst/>
          </a:prstGeom>
        </p:spPr>
      </p:pic>
      <p:pic>
        <p:nvPicPr>
          <p:cNvPr id="11" name="Рисунок 10" descr="Маркеры-галочки">
            <a:extLst>
              <a:ext uri="{FF2B5EF4-FFF2-40B4-BE49-F238E27FC236}">
                <a16:creationId xmlns:a16="http://schemas.microsoft.com/office/drawing/2014/main" id="{564241A5-4CA2-40EC-B185-D79C160B5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8256" y="5263771"/>
            <a:ext cx="698376" cy="69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85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1EE9D4-620B-48C1-BCBD-ADADB6B4A918}"/>
              </a:ext>
            </a:extLst>
          </p:cNvPr>
          <p:cNvSpPr txBox="1"/>
          <p:nvPr/>
        </p:nvSpPr>
        <p:spPr>
          <a:xfrm>
            <a:off x="5054868" y="2938342"/>
            <a:ext cx="1955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(ФИАН)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F92F8E-3884-42B8-85EF-04681CCC3AC3}"/>
              </a:ext>
            </a:extLst>
          </p:cNvPr>
          <p:cNvSpPr txBox="1"/>
          <p:nvPr/>
        </p:nvSpPr>
        <p:spPr>
          <a:xfrm>
            <a:off x="3488983" y="632259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Федеральная служба по финансовому мониторингу и межрегиональные управления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008120-F615-4854-828C-9FE90815E674}"/>
              </a:ext>
            </a:extLst>
          </p:cNvPr>
          <p:cNvSpPr txBox="1"/>
          <p:nvPr/>
        </p:nvSpPr>
        <p:spPr>
          <a:xfrm>
            <a:off x="8282171" y="941432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Министерство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просвещения РФ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70EC6B-0A07-457B-8017-ED2108C8D383}"/>
              </a:ext>
            </a:extLst>
          </p:cNvPr>
          <p:cNvSpPr txBox="1"/>
          <p:nvPr/>
        </p:nvSpPr>
        <p:spPr>
          <a:xfrm>
            <a:off x="8983129" y="3113132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Образовательный центр «Сириус»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AEA1DC-49A5-4980-A393-4154C55787C5}"/>
              </a:ext>
            </a:extLst>
          </p:cNvPr>
          <p:cNvSpPr txBox="1"/>
          <p:nvPr/>
        </p:nvSpPr>
        <p:spPr>
          <a:xfrm>
            <a:off x="-26349" y="3136896"/>
            <a:ext cx="38637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Международный учебно-методический центр Росфинмониторинга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9BD26E-EC07-42ED-8BCB-494A645C5A25}"/>
              </a:ext>
            </a:extLst>
          </p:cNvPr>
          <p:cNvSpPr txBox="1"/>
          <p:nvPr/>
        </p:nvSpPr>
        <p:spPr>
          <a:xfrm>
            <a:off x="4664400" y="5064987"/>
            <a:ext cx="2713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Научные организации РФ и зарубежных стран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485391-C5EE-483F-A460-45DE517868FE}"/>
              </a:ext>
            </a:extLst>
          </p:cNvPr>
          <p:cNvSpPr txBox="1"/>
          <p:nvPr/>
        </p:nvSpPr>
        <p:spPr>
          <a:xfrm>
            <a:off x="8529543" y="5014631"/>
            <a:ext cx="338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Московский центр непрерывного математического образования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5372B89-D031-4810-8AA6-484AA29B0B00}"/>
              </a:ext>
            </a:extLst>
          </p:cNvPr>
          <p:cNvSpPr txBox="1"/>
          <p:nvPr/>
        </p:nvSpPr>
        <p:spPr>
          <a:xfrm>
            <a:off x="515378" y="940537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Министерство науки и высшего образования РФ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C9338A-204D-41DB-AD18-7827401F317C}"/>
              </a:ext>
            </a:extLst>
          </p:cNvPr>
          <p:cNvSpPr txBox="1"/>
          <p:nvPr/>
        </p:nvSpPr>
        <p:spPr>
          <a:xfrm>
            <a:off x="412115" y="5155024"/>
            <a:ext cx="2823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ВУЗы </a:t>
            </a:r>
            <a:r>
              <a:rPr lang="en-US" sz="2400" dirty="0">
                <a:solidFill>
                  <a:schemeClr val="bg1"/>
                </a:solidFill>
              </a:rPr>
              <a:t>MC</a:t>
            </a:r>
            <a:r>
              <a:rPr lang="ru-RU" sz="2400" dirty="0">
                <a:solidFill>
                  <a:schemeClr val="bg1"/>
                </a:solidFill>
              </a:rPr>
              <a:t>И</a:t>
            </a: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198F83DA-4F3D-4179-85E9-90C179B68E37}"/>
              </a:ext>
            </a:extLst>
          </p:cNvPr>
          <p:cNvCxnSpPr>
            <a:cxnSpLocks/>
          </p:cNvCxnSpPr>
          <p:nvPr/>
        </p:nvCxnSpPr>
        <p:spPr>
          <a:xfrm flipH="1" flipV="1">
            <a:off x="3483318" y="2266413"/>
            <a:ext cx="1136516" cy="744937"/>
          </a:xfrm>
          <a:prstGeom prst="straightConnector1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8EC388DC-5FBB-41F5-A50F-15D7369A19CD}"/>
              </a:ext>
            </a:extLst>
          </p:cNvPr>
          <p:cNvCxnSpPr>
            <a:cxnSpLocks/>
          </p:cNvCxnSpPr>
          <p:nvPr/>
        </p:nvCxnSpPr>
        <p:spPr>
          <a:xfrm flipH="1">
            <a:off x="7416710" y="2222084"/>
            <a:ext cx="999239" cy="862164"/>
          </a:xfrm>
          <a:prstGeom prst="straightConnector1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4CFF874B-17CC-4825-B20D-4AEFEC049A95}"/>
              </a:ext>
            </a:extLst>
          </p:cNvPr>
          <p:cNvCxnSpPr>
            <a:cxnSpLocks/>
          </p:cNvCxnSpPr>
          <p:nvPr/>
        </p:nvCxnSpPr>
        <p:spPr>
          <a:xfrm flipV="1">
            <a:off x="6021117" y="1927981"/>
            <a:ext cx="0" cy="980753"/>
          </a:xfrm>
          <a:prstGeom prst="straightConnector1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4BEC7B76-E450-4167-99FF-242D3B9300B1}"/>
              </a:ext>
            </a:extLst>
          </p:cNvPr>
          <p:cNvCxnSpPr>
            <a:cxnSpLocks/>
          </p:cNvCxnSpPr>
          <p:nvPr/>
        </p:nvCxnSpPr>
        <p:spPr>
          <a:xfrm flipV="1">
            <a:off x="6021117" y="4311422"/>
            <a:ext cx="0" cy="703209"/>
          </a:xfrm>
          <a:prstGeom prst="straightConnector1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05095EBE-0A51-4932-94B5-0148F70AE750}"/>
              </a:ext>
            </a:extLst>
          </p:cNvPr>
          <p:cNvCxnSpPr>
            <a:cxnSpLocks/>
          </p:cNvCxnSpPr>
          <p:nvPr/>
        </p:nvCxnSpPr>
        <p:spPr>
          <a:xfrm flipH="1">
            <a:off x="3854214" y="3616344"/>
            <a:ext cx="943366" cy="11033"/>
          </a:xfrm>
          <a:prstGeom prst="straightConnector1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AF249857-BF39-49E5-94AC-2D9DD94BB093}"/>
              </a:ext>
            </a:extLst>
          </p:cNvPr>
          <p:cNvCxnSpPr>
            <a:cxnSpLocks/>
          </p:cNvCxnSpPr>
          <p:nvPr/>
        </p:nvCxnSpPr>
        <p:spPr>
          <a:xfrm flipH="1">
            <a:off x="7634319" y="3627377"/>
            <a:ext cx="895224" cy="0"/>
          </a:xfrm>
          <a:prstGeom prst="straightConnector1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8E576CC3-A717-4A9F-BF76-72C79C4A3FC0}"/>
              </a:ext>
            </a:extLst>
          </p:cNvPr>
          <p:cNvCxnSpPr>
            <a:cxnSpLocks/>
          </p:cNvCxnSpPr>
          <p:nvPr/>
        </p:nvCxnSpPr>
        <p:spPr>
          <a:xfrm flipH="1">
            <a:off x="3963143" y="4235070"/>
            <a:ext cx="1026293" cy="706362"/>
          </a:xfrm>
          <a:prstGeom prst="straightConnector1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6872F89B-4DEC-4202-9BED-F958D373C8DF}"/>
              </a:ext>
            </a:extLst>
          </p:cNvPr>
          <p:cNvCxnSpPr>
            <a:cxnSpLocks/>
          </p:cNvCxnSpPr>
          <p:nvPr/>
        </p:nvCxnSpPr>
        <p:spPr>
          <a:xfrm flipH="1" flipV="1">
            <a:off x="7252518" y="4206925"/>
            <a:ext cx="1080121" cy="674786"/>
          </a:xfrm>
          <a:prstGeom prst="straightConnector1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6BFB46B3-018F-41E4-B17D-F514937318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" t="41600" r="2658" b="38637"/>
          <a:stretch/>
        </p:blipFill>
        <p:spPr>
          <a:xfrm>
            <a:off x="1287076" y="2851525"/>
            <a:ext cx="1136516" cy="227577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EDB1A493-C374-414A-A2DE-AD47DE55F0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564" y="364149"/>
            <a:ext cx="479023" cy="536220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6488FE71-6A9C-4AF7-8852-8284D95355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906" y="141413"/>
            <a:ext cx="479023" cy="527325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69D14297-C664-4EF0-B637-E1EAFB9DF6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832" y="359562"/>
            <a:ext cx="479023" cy="403427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EBDFA9C3-E577-4A9F-931F-59BFEA343C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653" y="2858436"/>
            <a:ext cx="999239" cy="305828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CBBC0671-F01D-4054-9513-86D2426832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570" y="4682492"/>
            <a:ext cx="791406" cy="337393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07ADF9C0-6359-4080-B1B5-AC6821FCEC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133" y="4682492"/>
            <a:ext cx="472402" cy="3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0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41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372BB-5AC9-4DE4-A718-77684C134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552" y="0"/>
            <a:ext cx="8064896" cy="1336698"/>
          </a:xfrm>
        </p:spPr>
        <p:txBody>
          <a:bodyPr/>
          <a:lstStyle/>
          <a:p>
            <a:r>
              <a:rPr lang="ru-RU" dirty="0"/>
              <a:t>Дорожная карта</a:t>
            </a:r>
          </a:p>
        </p:txBody>
      </p:sp>
      <p:sp>
        <p:nvSpPr>
          <p:cNvPr id="5" name="Полилиния 7">
            <a:extLst>
              <a:ext uri="{FF2B5EF4-FFF2-40B4-BE49-F238E27FC236}">
                <a16:creationId xmlns:a16="http://schemas.microsoft.com/office/drawing/2014/main" id="{E0A0DEC4-0B80-44C7-9ECC-FA499875D6C2}"/>
              </a:ext>
            </a:extLst>
          </p:cNvPr>
          <p:cNvSpPr/>
          <p:nvPr/>
        </p:nvSpPr>
        <p:spPr>
          <a:xfrm>
            <a:off x="764812" y="1522440"/>
            <a:ext cx="3045579" cy="3813120"/>
          </a:xfrm>
          <a:custGeom>
            <a:avLst/>
            <a:gdLst>
              <a:gd name="textAreaLeft" fmla="*/ 0 w 6666840"/>
              <a:gd name="textAreaRight" fmla="*/ 6667560 w 6666840"/>
              <a:gd name="textAreaTop" fmla="*/ 0 h 3813120"/>
              <a:gd name="textAreaBottom" fmla="*/ 3813840 h 3813120"/>
            </a:gdLst>
            <a:ahLst/>
            <a:cxnLst/>
            <a:rect l="textAreaLeft" t="textAreaTop" r="textAreaRight" b="textAreaBottom"/>
            <a:pathLst>
              <a:path w="2746389" h="3813664">
                <a:moveTo>
                  <a:pt x="0" y="0"/>
                </a:moveTo>
                <a:lnTo>
                  <a:pt x="2746389" y="0"/>
                </a:lnTo>
                <a:lnTo>
                  <a:pt x="2746389" y="3813664"/>
                </a:lnTo>
                <a:lnTo>
                  <a:pt x="0" y="3813664"/>
                </a:lnTo>
                <a:lnTo>
                  <a:pt x="0" y="0"/>
                </a:lnTo>
                <a:close/>
              </a:path>
            </a:pathLst>
          </a:custGeom>
          <a:noFill/>
          <a:ln w="5715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202320" tIns="897480" rIns="202320" bIns="80280" numCol="1" spcCol="1440" anchor="t">
            <a:noAutofit/>
          </a:bodyPr>
          <a:lstStyle/>
          <a:p>
            <a:pPr>
              <a:lnSpc>
                <a:spcPct val="90000"/>
              </a:lnSpc>
              <a:spcAft>
                <a:spcPts val="241"/>
              </a:spcAft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Aft>
                <a:spcPts val="241"/>
              </a:spcAft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Aft>
                <a:spcPts val="241"/>
              </a:spcAft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Aft>
                <a:spcPts val="241"/>
              </a:spcAft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Прямоугольник 15">
            <a:extLst>
              <a:ext uri="{FF2B5EF4-FFF2-40B4-BE49-F238E27FC236}">
                <a16:creationId xmlns:a16="http://schemas.microsoft.com/office/drawing/2014/main" id="{B3DBD5AB-DB49-40B5-A981-F4A6D0DEF944}"/>
              </a:ext>
            </a:extLst>
          </p:cNvPr>
          <p:cNvSpPr/>
          <p:nvPr/>
        </p:nvSpPr>
        <p:spPr>
          <a:xfrm>
            <a:off x="734638" y="1664348"/>
            <a:ext cx="296172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2000" b="1" strike="noStrike" spc="-1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УРОК </a:t>
            </a:r>
            <a:br>
              <a:rPr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strike="noStrike" spc="-1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ПО ФИНАНСОВОЙ БЕЗОПАСНОСТИ</a:t>
            </a:r>
            <a:endParaRPr lang="ru-RU" sz="2000" b="0" strike="noStrike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70">
            <a:extLst>
              <a:ext uri="{FF2B5EF4-FFF2-40B4-BE49-F238E27FC236}">
                <a16:creationId xmlns:a16="http://schemas.microsoft.com/office/drawing/2014/main" id="{6475D790-5EF0-4C59-BD54-6E803AA94B74}"/>
              </a:ext>
            </a:extLst>
          </p:cNvPr>
          <p:cNvSpPr/>
          <p:nvPr/>
        </p:nvSpPr>
        <p:spPr>
          <a:xfrm>
            <a:off x="897718" y="2640030"/>
            <a:ext cx="279864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2000" b="1" strike="noStrike" spc="-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ПРИГЛАСИТЕЛЬНЫЙ ЭТАП</a:t>
            </a:r>
            <a:endParaRPr lang="ru-RU" sz="2000" spc="-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8" name="Прямоугольник 66">
            <a:extLst>
              <a:ext uri="{FF2B5EF4-FFF2-40B4-BE49-F238E27FC236}">
                <a16:creationId xmlns:a16="http://schemas.microsoft.com/office/drawing/2014/main" id="{AD7B8019-6CCD-4675-BAD0-65330DA37634}"/>
              </a:ext>
            </a:extLst>
          </p:cNvPr>
          <p:cNvSpPr/>
          <p:nvPr/>
        </p:nvSpPr>
        <p:spPr>
          <a:xfrm>
            <a:off x="-651067" y="4224989"/>
            <a:ext cx="609516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2000" b="1" strike="noStrike" spc="-1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ОТБОРОЧНЫЙ ЭТАП </a:t>
            </a:r>
            <a:endParaRPr lang="ru-RU" sz="2000" b="0" strike="noStrike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67">
            <a:extLst>
              <a:ext uri="{FF2B5EF4-FFF2-40B4-BE49-F238E27FC236}">
                <a16:creationId xmlns:a16="http://schemas.microsoft.com/office/drawing/2014/main" id="{98DC92C5-1B86-435A-8760-3A609EFAF888}"/>
              </a:ext>
            </a:extLst>
          </p:cNvPr>
          <p:cNvSpPr/>
          <p:nvPr/>
        </p:nvSpPr>
        <p:spPr>
          <a:xfrm>
            <a:off x="-54006" y="4818650"/>
            <a:ext cx="490104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2000" b="1" strike="noStrike" spc="-1" dirty="0">
                <a:solidFill>
                  <a:schemeClr val="bg1"/>
                </a:solidFill>
                <a:ea typeface="Calibri"/>
              </a:rPr>
              <a:t>ФИНАЛЬНЫЙ ЭТАП </a:t>
            </a:r>
            <a:endParaRPr lang="ru-RU" sz="2000" b="0" strike="noStrike" spc="-1" dirty="0">
              <a:solidFill>
                <a:schemeClr val="bg1"/>
              </a:solidFill>
            </a:endParaRPr>
          </a:p>
        </p:txBody>
      </p:sp>
      <p:sp>
        <p:nvSpPr>
          <p:cNvPr id="10" name="Полилиния 7">
            <a:extLst>
              <a:ext uri="{FF2B5EF4-FFF2-40B4-BE49-F238E27FC236}">
                <a16:creationId xmlns:a16="http://schemas.microsoft.com/office/drawing/2014/main" id="{5160ED6F-7942-4E61-AB07-8FCA4C477D10}"/>
              </a:ext>
            </a:extLst>
          </p:cNvPr>
          <p:cNvSpPr/>
          <p:nvPr/>
        </p:nvSpPr>
        <p:spPr>
          <a:xfrm>
            <a:off x="4737064" y="1542211"/>
            <a:ext cx="2299727" cy="3813120"/>
          </a:xfrm>
          <a:custGeom>
            <a:avLst/>
            <a:gdLst>
              <a:gd name="textAreaLeft" fmla="*/ 0 w 6666840"/>
              <a:gd name="textAreaRight" fmla="*/ 6667560 w 6666840"/>
              <a:gd name="textAreaTop" fmla="*/ 0 h 3813120"/>
              <a:gd name="textAreaBottom" fmla="*/ 3813840 h 3813120"/>
            </a:gdLst>
            <a:ahLst/>
            <a:cxnLst/>
            <a:rect l="textAreaLeft" t="textAreaTop" r="textAreaRight" b="textAreaBottom"/>
            <a:pathLst>
              <a:path w="2746389" h="3813664">
                <a:moveTo>
                  <a:pt x="0" y="0"/>
                </a:moveTo>
                <a:lnTo>
                  <a:pt x="2746389" y="0"/>
                </a:lnTo>
                <a:lnTo>
                  <a:pt x="2746389" y="3813664"/>
                </a:lnTo>
                <a:lnTo>
                  <a:pt x="0" y="3813664"/>
                </a:lnTo>
                <a:lnTo>
                  <a:pt x="0" y="0"/>
                </a:lnTo>
                <a:close/>
              </a:path>
            </a:pathLst>
          </a:custGeom>
          <a:noFill/>
          <a:ln w="5715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202320" tIns="897480" rIns="202320" bIns="80280" numCol="1" spcCol="1440" anchor="t">
            <a:noAutofit/>
          </a:bodyPr>
          <a:lstStyle/>
          <a:p>
            <a:pPr>
              <a:lnSpc>
                <a:spcPct val="90000"/>
              </a:lnSpc>
              <a:spcAft>
                <a:spcPts val="241"/>
              </a:spcAft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Aft>
                <a:spcPts val="241"/>
              </a:spcAft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Aft>
                <a:spcPts val="241"/>
              </a:spcAft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Aft>
                <a:spcPts val="241"/>
              </a:spcAft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Полилиния 7">
            <a:extLst>
              <a:ext uri="{FF2B5EF4-FFF2-40B4-BE49-F238E27FC236}">
                <a16:creationId xmlns:a16="http://schemas.microsoft.com/office/drawing/2014/main" id="{1C9FC88E-2FDB-45C9-97C6-47212C686355}"/>
              </a:ext>
            </a:extLst>
          </p:cNvPr>
          <p:cNvSpPr/>
          <p:nvPr/>
        </p:nvSpPr>
        <p:spPr>
          <a:xfrm>
            <a:off x="7848973" y="1542211"/>
            <a:ext cx="3935659" cy="3813120"/>
          </a:xfrm>
          <a:custGeom>
            <a:avLst/>
            <a:gdLst>
              <a:gd name="textAreaLeft" fmla="*/ 0 w 6666840"/>
              <a:gd name="textAreaRight" fmla="*/ 6667560 w 6666840"/>
              <a:gd name="textAreaTop" fmla="*/ 0 h 3813120"/>
              <a:gd name="textAreaBottom" fmla="*/ 3813840 h 3813120"/>
            </a:gdLst>
            <a:ahLst/>
            <a:cxnLst/>
            <a:rect l="textAreaLeft" t="textAreaTop" r="textAreaRight" b="textAreaBottom"/>
            <a:pathLst>
              <a:path w="2746389" h="3813664">
                <a:moveTo>
                  <a:pt x="0" y="0"/>
                </a:moveTo>
                <a:lnTo>
                  <a:pt x="2746389" y="0"/>
                </a:lnTo>
                <a:lnTo>
                  <a:pt x="2746389" y="3813664"/>
                </a:lnTo>
                <a:lnTo>
                  <a:pt x="0" y="3813664"/>
                </a:lnTo>
                <a:lnTo>
                  <a:pt x="0" y="0"/>
                </a:lnTo>
                <a:close/>
              </a:path>
            </a:pathLst>
          </a:custGeom>
          <a:noFill/>
          <a:ln w="5715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202320" tIns="897480" rIns="202320" bIns="80280" numCol="1" spcCol="1440" anchor="t">
            <a:noAutofit/>
          </a:bodyPr>
          <a:lstStyle/>
          <a:p>
            <a:pPr>
              <a:lnSpc>
                <a:spcPct val="90000"/>
              </a:lnSpc>
              <a:spcAft>
                <a:spcPts val="241"/>
              </a:spcAft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Aft>
                <a:spcPts val="241"/>
              </a:spcAft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Aft>
                <a:spcPts val="241"/>
              </a:spcAft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Aft>
                <a:spcPts val="241"/>
              </a:spcAft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Прямоугольник 68">
            <a:extLst>
              <a:ext uri="{FF2B5EF4-FFF2-40B4-BE49-F238E27FC236}">
                <a16:creationId xmlns:a16="http://schemas.microsoft.com/office/drawing/2014/main" id="{4303EB66-2714-4914-B0CC-DE5274E00593}"/>
              </a:ext>
            </a:extLst>
          </p:cNvPr>
          <p:cNvSpPr/>
          <p:nvPr/>
        </p:nvSpPr>
        <p:spPr>
          <a:xfrm>
            <a:off x="620141" y="3354330"/>
            <a:ext cx="3552745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2000" b="1" strike="noStrike" spc="-1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ПРЕДВАРИТЕЛЬНЫЙ (ВУЗОВСКИЙ) ЭТАП </a:t>
            </a:r>
            <a:endParaRPr lang="ru-RU" sz="2000" b="0" strike="noStrike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5">
            <a:extLst>
              <a:ext uri="{FF2B5EF4-FFF2-40B4-BE49-F238E27FC236}">
                <a16:creationId xmlns:a16="http://schemas.microsoft.com/office/drawing/2014/main" id="{710A3E12-C6C1-47BF-874A-E3B83E12327B}"/>
              </a:ext>
            </a:extLst>
          </p:cNvPr>
          <p:cNvSpPr/>
          <p:nvPr/>
        </p:nvSpPr>
        <p:spPr>
          <a:xfrm>
            <a:off x="4406067" y="1822329"/>
            <a:ext cx="296172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2000" b="1" strike="noStrike" spc="-1" dirty="0">
                <a:solidFill>
                  <a:schemeClr val="bg1"/>
                </a:solidFill>
                <a:ea typeface="Calibri"/>
              </a:rPr>
              <a:t>до 20 апреля 2023</a:t>
            </a:r>
            <a:endParaRPr lang="ru-RU" sz="2000" b="0" strike="noStrike" spc="-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5">
            <a:extLst>
              <a:ext uri="{FF2B5EF4-FFF2-40B4-BE49-F238E27FC236}">
                <a16:creationId xmlns:a16="http://schemas.microsoft.com/office/drawing/2014/main" id="{25289B60-CE94-44C7-9405-67C139FE9AA6}"/>
              </a:ext>
            </a:extLst>
          </p:cNvPr>
          <p:cNvSpPr/>
          <p:nvPr/>
        </p:nvSpPr>
        <p:spPr>
          <a:xfrm>
            <a:off x="4172886" y="2123749"/>
            <a:ext cx="2961720" cy="3401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1800" b="1" strike="noStrike" spc="-1" dirty="0">
                <a:solidFill>
                  <a:schemeClr val="bg1"/>
                </a:solidFill>
                <a:ea typeface="Calibri"/>
              </a:rPr>
              <a:t>до 12 мая 2023</a:t>
            </a:r>
            <a:endParaRPr lang="ru-RU" sz="1800" b="0" strike="noStrike" spc="-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5">
            <a:extLst>
              <a:ext uri="{FF2B5EF4-FFF2-40B4-BE49-F238E27FC236}">
                <a16:creationId xmlns:a16="http://schemas.microsoft.com/office/drawing/2014/main" id="{BCDBD8BD-AC22-4444-AF77-9DBA11C97180}"/>
              </a:ext>
            </a:extLst>
          </p:cNvPr>
          <p:cNvSpPr/>
          <p:nvPr/>
        </p:nvSpPr>
        <p:spPr>
          <a:xfrm>
            <a:off x="4439966" y="2712733"/>
            <a:ext cx="296172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2000" b="1" strike="noStrike" spc="-1" dirty="0">
                <a:solidFill>
                  <a:srgbClr val="FF0000"/>
                </a:solidFill>
                <a:ea typeface="Calibri"/>
              </a:rPr>
              <a:t>1-15 апреля 2023</a:t>
            </a:r>
            <a:endParaRPr lang="ru-RU" sz="2000" b="0" strike="noStrike" spc="-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54B8624-D577-4C67-AB7A-E3B44FC6584A}"/>
              </a:ext>
            </a:extLst>
          </p:cNvPr>
          <p:cNvSpPr/>
          <p:nvPr/>
        </p:nvSpPr>
        <p:spPr>
          <a:xfrm>
            <a:off x="4847034" y="3401303"/>
            <a:ext cx="2189757" cy="6171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1800" b="1" strike="noStrike" spc="-1" dirty="0">
                <a:solidFill>
                  <a:schemeClr val="bg1"/>
                </a:solidFill>
                <a:ea typeface="Calibri"/>
              </a:rPr>
              <a:t>17 апреля -19 мая </a:t>
            </a:r>
            <a:r>
              <a:rPr lang="ru-RU" sz="2000" b="1" strike="noStrike" spc="-1" dirty="0">
                <a:solidFill>
                  <a:schemeClr val="bg1"/>
                </a:solidFill>
                <a:ea typeface="Calibri"/>
              </a:rPr>
              <a:t>2023</a:t>
            </a:r>
            <a:endParaRPr lang="ru-RU" sz="1800" b="0" strike="noStrike" spc="-1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5">
            <a:extLst>
              <a:ext uri="{FF2B5EF4-FFF2-40B4-BE49-F238E27FC236}">
                <a16:creationId xmlns:a16="http://schemas.microsoft.com/office/drawing/2014/main" id="{7FC4F5C4-1E6C-423F-B6E5-76DDB04CD4B6}"/>
              </a:ext>
            </a:extLst>
          </p:cNvPr>
          <p:cNvSpPr/>
          <p:nvPr/>
        </p:nvSpPr>
        <p:spPr>
          <a:xfrm>
            <a:off x="4481162" y="4244031"/>
            <a:ext cx="296172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1800" b="1" strike="noStrike" spc="-1" dirty="0">
                <a:solidFill>
                  <a:schemeClr val="bg1"/>
                </a:solidFill>
                <a:ea typeface="Calibri"/>
              </a:rPr>
              <a:t>1-8 </a:t>
            </a:r>
            <a:r>
              <a:rPr lang="ru-RU" sz="2000" b="1" strike="noStrike" spc="-1" dirty="0">
                <a:solidFill>
                  <a:schemeClr val="bg1"/>
                </a:solidFill>
                <a:ea typeface="Calibri"/>
              </a:rPr>
              <a:t>сентября</a:t>
            </a:r>
            <a:r>
              <a:rPr lang="ru-RU" sz="1800" b="1" strike="noStrike" spc="-1" dirty="0">
                <a:solidFill>
                  <a:schemeClr val="bg1"/>
                </a:solidFill>
                <a:ea typeface="Calibri"/>
              </a:rPr>
              <a:t> 2023</a:t>
            </a:r>
            <a:endParaRPr lang="ru-RU" sz="1800" b="0" strike="noStrike" spc="-1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5">
            <a:extLst>
              <a:ext uri="{FF2B5EF4-FFF2-40B4-BE49-F238E27FC236}">
                <a16:creationId xmlns:a16="http://schemas.microsoft.com/office/drawing/2014/main" id="{E719548B-F8BD-42F0-839C-48C615A5BCF5}"/>
              </a:ext>
            </a:extLst>
          </p:cNvPr>
          <p:cNvSpPr/>
          <p:nvPr/>
        </p:nvSpPr>
        <p:spPr>
          <a:xfrm>
            <a:off x="4406067" y="4837692"/>
            <a:ext cx="296172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b="1" spc="-1" dirty="0">
                <a:solidFill>
                  <a:schemeClr val="bg1"/>
                </a:solidFill>
              </a:rPr>
              <a:t>2-6 </a:t>
            </a:r>
            <a:r>
              <a:rPr lang="ru-RU" sz="2000" b="1" spc="-1" dirty="0">
                <a:solidFill>
                  <a:schemeClr val="bg1"/>
                </a:solidFill>
              </a:rPr>
              <a:t>октября</a:t>
            </a:r>
            <a:r>
              <a:rPr lang="ru-RU" b="1" spc="-1" dirty="0">
                <a:solidFill>
                  <a:schemeClr val="bg1"/>
                </a:solidFill>
              </a:rPr>
              <a:t> 2023</a:t>
            </a:r>
            <a:endParaRPr lang="ru-RU" sz="1800" b="0" strike="noStrike" spc="-1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5">
            <a:extLst>
              <a:ext uri="{FF2B5EF4-FFF2-40B4-BE49-F238E27FC236}">
                <a16:creationId xmlns:a16="http://schemas.microsoft.com/office/drawing/2014/main" id="{91830E9D-E417-4A31-9F3B-C63004A224AE}"/>
              </a:ext>
            </a:extLst>
          </p:cNvPr>
          <p:cNvSpPr/>
          <p:nvPr/>
        </p:nvSpPr>
        <p:spPr>
          <a:xfrm>
            <a:off x="7882872" y="1713913"/>
            <a:ext cx="3901760" cy="7218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2000" b="1" strike="noStrike" spc="-1" dirty="0">
                <a:solidFill>
                  <a:schemeClr val="bg1"/>
                </a:solidFill>
                <a:ea typeface="Calibri"/>
              </a:rPr>
              <a:t>для школьников </a:t>
            </a:r>
            <a:r>
              <a:rPr lang="ru-RU" sz="2000" b="1" spc="-1" dirty="0">
                <a:solidFill>
                  <a:schemeClr val="bg1"/>
                </a:solidFill>
                <a:ea typeface="Calibri"/>
              </a:rPr>
              <a:t>РФ </a:t>
            </a:r>
          </a:p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2000" b="1" spc="-1" dirty="0">
                <a:solidFill>
                  <a:schemeClr val="bg1"/>
                </a:solidFill>
                <a:ea typeface="Calibri"/>
              </a:rPr>
              <a:t>для школьников СНГ, БРИКС,ШОС </a:t>
            </a:r>
            <a:endParaRPr lang="ru-RU" sz="2000" b="0" strike="noStrike" spc="-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5">
            <a:extLst>
              <a:ext uri="{FF2B5EF4-FFF2-40B4-BE49-F238E27FC236}">
                <a16:creationId xmlns:a16="http://schemas.microsoft.com/office/drawing/2014/main" id="{52FB3583-49D4-4DF2-B95E-EA9994B49E3C}"/>
              </a:ext>
            </a:extLst>
          </p:cNvPr>
          <p:cNvSpPr/>
          <p:nvPr/>
        </p:nvSpPr>
        <p:spPr>
          <a:xfrm>
            <a:off x="8003803" y="2590703"/>
            <a:ext cx="3636813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2000" b="1" strike="noStrike" spc="-1" dirty="0">
                <a:solidFill>
                  <a:srgbClr val="FF0000"/>
                </a:solidFill>
                <a:ea typeface="Calibri"/>
              </a:rPr>
              <a:t>Дистанционно, регистрация на сайте </a:t>
            </a:r>
            <a:r>
              <a:rPr lang="en-US" sz="2000" b="1" strike="noStrike" spc="-1" dirty="0">
                <a:solidFill>
                  <a:srgbClr val="FF0000"/>
                </a:solidFill>
                <a:ea typeface="Calibri"/>
              </a:rPr>
              <a:t>https://</a:t>
            </a:r>
            <a:r>
              <a:rPr lang="ru-RU" sz="2000" b="1" dirty="0">
                <a:solidFill>
                  <a:srgbClr val="FF0000"/>
                </a:solidFill>
              </a:rPr>
              <a:t>rosfinolymp.ru</a:t>
            </a:r>
            <a:r>
              <a:rPr lang="en-US" sz="2000" b="1" strike="noStrike" spc="-1" dirty="0">
                <a:solidFill>
                  <a:srgbClr val="FF0000"/>
                </a:solidFill>
                <a:ea typeface="Calibri"/>
              </a:rPr>
              <a:t>/</a:t>
            </a:r>
            <a:endParaRPr lang="ru-RU" sz="2000" b="0" strike="noStrike" spc="-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15">
            <a:extLst>
              <a:ext uri="{FF2B5EF4-FFF2-40B4-BE49-F238E27FC236}">
                <a16:creationId xmlns:a16="http://schemas.microsoft.com/office/drawing/2014/main" id="{24FB8D17-DC09-4754-B647-A90897854CEC}"/>
              </a:ext>
            </a:extLst>
          </p:cNvPr>
          <p:cNvSpPr/>
          <p:nvPr/>
        </p:nvSpPr>
        <p:spPr>
          <a:xfrm>
            <a:off x="8003803" y="3401303"/>
            <a:ext cx="3636813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2000" b="1" strike="noStrike" spc="-1" dirty="0">
                <a:solidFill>
                  <a:schemeClr val="bg1"/>
                </a:solidFill>
                <a:ea typeface="Calibri"/>
              </a:rPr>
              <a:t>На площадках вузов-участников МСИ</a:t>
            </a:r>
            <a:endParaRPr lang="ru-RU" sz="2000" b="0" strike="noStrike" spc="-1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15">
            <a:extLst>
              <a:ext uri="{FF2B5EF4-FFF2-40B4-BE49-F238E27FC236}">
                <a16:creationId xmlns:a16="http://schemas.microsoft.com/office/drawing/2014/main" id="{EE192BDC-BE72-480D-8077-D4B42308601D}"/>
              </a:ext>
            </a:extLst>
          </p:cNvPr>
          <p:cNvSpPr/>
          <p:nvPr/>
        </p:nvSpPr>
        <p:spPr>
          <a:xfrm>
            <a:off x="8095674" y="4220049"/>
            <a:ext cx="3503577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2000" b="1" strike="noStrike" spc="-1" dirty="0">
                <a:solidFill>
                  <a:schemeClr val="bg1"/>
                </a:solidFill>
                <a:latin typeface="Microsoft Sans Serif"/>
                <a:ea typeface="Calibri"/>
              </a:rPr>
              <a:t>РУДН,</a:t>
            </a:r>
            <a:r>
              <a:rPr lang="en-US" sz="2000" b="1" strike="noStrike" spc="-1" dirty="0">
                <a:solidFill>
                  <a:schemeClr val="bg1"/>
                </a:solidFill>
                <a:latin typeface="Microsoft Sans Serif"/>
                <a:ea typeface="Calibri"/>
              </a:rPr>
              <a:t> https://rosfinolymp.ru/</a:t>
            </a:r>
          </a:p>
        </p:txBody>
      </p:sp>
      <p:sp>
        <p:nvSpPr>
          <p:cNvPr id="23" name="Прямоугольник 15">
            <a:extLst>
              <a:ext uri="{FF2B5EF4-FFF2-40B4-BE49-F238E27FC236}">
                <a16:creationId xmlns:a16="http://schemas.microsoft.com/office/drawing/2014/main" id="{934822EF-BEA0-46C7-88C2-DFC7733EAD9C}"/>
              </a:ext>
            </a:extLst>
          </p:cNvPr>
          <p:cNvSpPr/>
          <p:nvPr/>
        </p:nvSpPr>
        <p:spPr>
          <a:xfrm>
            <a:off x="8095674" y="4690683"/>
            <a:ext cx="3503577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29"/>
              </a:spcAft>
            </a:pPr>
            <a:r>
              <a:rPr lang="ru-RU" sz="2000" b="1" strike="noStrike" spc="-1" dirty="0">
                <a:solidFill>
                  <a:schemeClr val="bg1"/>
                </a:solidFill>
                <a:ea typeface="Calibri"/>
              </a:rPr>
              <a:t>Федеральная территория «Сириус»</a:t>
            </a:r>
            <a:endParaRPr lang="ru-RU" sz="2000" spc="-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14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DE62A1B8-01CF-4B2D-B2FC-3288E83D8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260648"/>
            <a:ext cx="11665296" cy="133669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Цель пригласительного тура - привлечение максимального количества школьников и студентов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C816BF6-4860-4E6C-9DCB-BCB63ED72A3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23" y="2303226"/>
            <a:ext cx="6113922" cy="4077071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4EEA86-CD17-43EB-9A57-CBF3BEEE4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5377" y="2303225"/>
            <a:ext cx="5426882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7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C9B8AB68-4984-401A-8B07-EB1167306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1594"/>
            <a:ext cx="12072664" cy="1336698"/>
          </a:xfrm>
        </p:spPr>
        <p:txBody>
          <a:bodyPr>
            <a:normAutofit fontScale="90000"/>
          </a:bodyPr>
          <a:lstStyle/>
          <a:p>
            <a:r>
              <a:rPr lang="ru-RU" dirty="0"/>
              <a:t>В пригласительный тур приглашены как школьники и студенты Российской Федерации, так и ряда зарубежных стран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E45EB2-7A80-4B5F-B796-BC96CEA19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2730483"/>
            <a:ext cx="5584273" cy="371703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18AEE35-CA5E-4DC3-B976-4CBF5766F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27" y="2730483"/>
            <a:ext cx="5577727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6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73ecbb5991345bf71dacb55882bb515aae5d5"/>
</p:tagLst>
</file>

<file path=ppt/theme/theme1.xml><?xml version="1.0" encoding="utf-8"?>
<a:theme xmlns:a="http://schemas.openxmlformats.org/drawingml/2006/main" name="Тема Office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4463</TotalTime>
  <Words>535</Words>
  <Application>Microsoft Office PowerPoint</Application>
  <PresentationFormat>Широкоэкранный</PresentationFormat>
  <Paragraphs>83</Paragraphs>
  <Slides>19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Microsoft Sans Serif</vt:lpstr>
      <vt:lpstr>Тема Office</vt:lpstr>
      <vt:lpstr>Acrobat Document</vt:lpstr>
      <vt:lpstr>Центр межолимпиадной подготовки школьников и студентов</vt:lpstr>
      <vt:lpstr>Презентация PowerPoint</vt:lpstr>
      <vt:lpstr>Презентация PowerPoint</vt:lpstr>
      <vt:lpstr>Презентация PowerPoint</vt:lpstr>
      <vt:lpstr>Задачи Центра</vt:lpstr>
      <vt:lpstr>Презентация PowerPoint</vt:lpstr>
      <vt:lpstr>Дорожная карта</vt:lpstr>
      <vt:lpstr>Цель пригласительного тура - привлечение максимального количества школьников и студентов</vt:lpstr>
      <vt:lpstr>В пригласительный тур приглашены как школьники и студенты Российской Федерации, так и ряда зарубежных стран</vt:lpstr>
      <vt:lpstr>Пригласительный тур для ДНР,ЛНР,  Запорожской и Херсонской областей</vt:lpstr>
      <vt:lpstr>Работа с платформой «Сириус» rosfinolymp.ru</vt:lpstr>
      <vt:lpstr>В рамках пригласительного этапа зарегистрировано  22065 участников, из них:  школьников Российской Федерации – 20732, студентов Российской Федерации – 1333, иностранных студентов и школьников - 8</vt:lpstr>
      <vt:lpstr>Регионы Российской Федерации с наибольшим количеством  участников в туре</vt:lpstr>
      <vt:lpstr>Презентация PowerPoint</vt:lpstr>
      <vt:lpstr>Презентация PowerPoint</vt:lpstr>
      <vt:lpstr>Презентация PowerPoint</vt:lpstr>
      <vt:lpstr>Презентация PowerPoint</vt:lpstr>
      <vt:lpstr>Создание Центра позволит частично реализовать задачи  в системе образования, поставленные Президентом Российской Федерации перед ведомствами и научным сообществом</vt:lpstr>
      <vt:lpstr>Спасибо за внимание!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Глубокий синий</dc:title>
  <dc:creator>obstinate</dc:creator>
  <dc:description>Шаблон презентации с сайта https://presentation-creation.ru/</dc:description>
  <cp:lastModifiedBy>Владимир Иванович</cp:lastModifiedBy>
  <cp:revision>1101</cp:revision>
  <cp:lastPrinted>2023-04-05T09:31:23Z</cp:lastPrinted>
  <dcterms:created xsi:type="dcterms:W3CDTF">2018-02-25T09:09:03Z</dcterms:created>
  <dcterms:modified xsi:type="dcterms:W3CDTF">2023-04-06T11:50:21Z</dcterms:modified>
</cp:coreProperties>
</file>