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6" r:id="rId4"/>
    <p:sldId id="300" r:id="rId5"/>
    <p:sldId id="260" r:id="rId6"/>
    <p:sldId id="266" r:id="rId7"/>
    <p:sldId id="301" r:id="rId8"/>
    <p:sldId id="303" r:id="rId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80" y="114"/>
      </p:cViewPr>
      <p:guideLst>
        <p:guide orient="horz" pos="120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85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0" y="243840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2438400" y="243840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4876800" y="243840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7315200" y="243840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Picture Placeholder 17"/>
          <p:cNvSpPr>
            <a:spLocks noGrp="1"/>
          </p:cNvSpPr>
          <p:nvPr>
            <p:ph type="pic" sz="quarter" idx="19"/>
          </p:nvPr>
        </p:nvSpPr>
        <p:spPr>
          <a:xfrm>
            <a:off x="9753600" y="243840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2438400" y="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876800" y="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2438400" cy="2438400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9753600" y="0"/>
            <a:ext cx="2438400" cy="2438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297429" y="850811"/>
            <a:ext cx="2765181" cy="2765181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4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9202086" y="1905000"/>
            <a:ext cx="1812616" cy="18126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177299" y="1905000"/>
            <a:ext cx="1812616" cy="18126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852228" y="1905000"/>
            <a:ext cx="1812616" cy="18126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527157" y="1905000"/>
            <a:ext cx="1812616" cy="18126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4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396753" y="1905000"/>
            <a:ext cx="4466803" cy="218147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328442" y="1905000"/>
            <a:ext cx="4466803" cy="218147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4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8713097" y="1905000"/>
            <a:ext cx="2150461" cy="3010236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328441" y="1905000"/>
            <a:ext cx="2150461" cy="3010236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3789994" y="1905000"/>
            <a:ext cx="2150461" cy="3010236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6251546" y="1905000"/>
            <a:ext cx="2150461" cy="301023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5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1328440" y="4160823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789994" y="4160823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6251546" y="4160823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8713097" y="4160823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1328440" y="1904999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789994" y="1904999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251546" y="1904999"/>
            <a:ext cx="2150461" cy="1414589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8713097" y="1904999"/>
            <a:ext cx="2150461" cy="141458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949103" y="1905000"/>
            <a:ext cx="2365131" cy="1805354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877765" y="1905000"/>
            <a:ext cx="2365131" cy="1805354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568212" y="1905000"/>
            <a:ext cx="2365131" cy="1805354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258657" y="1905000"/>
            <a:ext cx="2365131" cy="180535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2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4276165" cy="33256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-1" y="3325614"/>
            <a:ext cx="2653553" cy="127039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2653552" y="3325613"/>
            <a:ext cx="1616173" cy="127039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7882506" y="1"/>
            <a:ext cx="2668955" cy="22980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10538582" y="0"/>
            <a:ext cx="1653418" cy="22980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7882506" y="2272263"/>
            <a:ext cx="4309494" cy="2323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4269725" y="0"/>
            <a:ext cx="3612781" cy="45960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F936169-A27C-4FF5-A3E7-3B224E7FC98B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592E3CCA-779D-45BD-947C-184BCF5E4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7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1" r:id="rId3"/>
    <p:sldLayoutId id="2147483650" r:id="rId4"/>
    <p:sldLayoutId id="2147483655" r:id="rId5"/>
    <p:sldLayoutId id="2147483656" r:id="rId6"/>
    <p:sldLayoutId id="2147483657" r:id="rId7"/>
    <p:sldLayoutId id="2147483654" r:id="rId8"/>
    <p:sldLayoutId id="2147483658" r:id="rId9"/>
    <p:sldLayoutId id="214748365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4941455"/>
          </a:xfrm>
          <a:prstGeom prst="rect">
            <a:avLst/>
          </a:prstGeom>
          <a:solidFill>
            <a:schemeClr val="tx2">
              <a:lumMod val="7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4941455"/>
            <a:ext cx="12192000" cy="1916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088526" y="1932119"/>
            <a:ext cx="4014950" cy="1793244"/>
            <a:chOff x="4088526" y="1765695"/>
            <a:chExt cx="4014950" cy="1793244"/>
          </a:xfrm>
        </p:grpSpPr>
        <p:sp>
          <p:nvSpPr>
            <p:cNvPr id="15" name="TextBox 14"/>
            <p:cNvSpPr txBox="1"/>
            <p:nvPr/>
          </p:nvSpPr>
          <p:spPr>
            <a:xfrm>
              <a:off x="4817446" y="1765695"/>
              <a:ext cx="2557110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dirty="0">
                  <a:solidFill>
                    <a:srgbClr val="FFC000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Конкурс</a:t>
              </a:r>
              <a:br>
                <a:rPr lang="ru-RU" sz="3200" dirty="0">
                  <a:solidFill>
                    <a:srgbClr val="FFC000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</a:br>
              <a:r>
                <a:rPr lang="ru-RU" sz="3200" dirty="0">
                  <a:solidFill>
                    <a:srgbClr val="FFC000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«Все в курсе»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88526" y="3035719"/>
              <a:ext cx="4014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по созданию образовательного контента по теме связанной с финансовой безопасностью для платформы «Содружество»</a:t>
              </a:r>
              <a:endParaRPr lang="en-US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5654040" y="3078513"/>
            <a:ext cx="88392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546169" y="5533512"/>
            <a:ext cx="90996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Организаторы конкурса – ФИАН, МУМЦФМ</a:t>
            </a:r>
          </a:p>
          <a:p>
            <a:pPr algn="ctr"/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Спонсор конкурса – ПСБ</a:t>
            </a:r>
          </a:p>
          <a:p>
            <a:pPr algn="ctr"/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Информационные партнёры – </a:t>
            </a:r>
            <a:r>
              <a:rPr lang="en-US" sz="16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[</a:t>
            </a:r>
            <a:r>
              <a:rPr lang="ru-RU" sz="16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ВУЗы МСИ</a:t>
            </a:r>
            <a:r>
              <a:rPr lang="en-US" sz="16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]</a:t>
            </a:r>
            <a:r>
              <a:rPr lang="ru-RU" sz="16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1600" dirty="0">
              <a:solidFill>
                <a:srgbClr val="FF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2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/>
          <p:cNvSpPr/>
          <p:nvPr/>
        </p:nvSpPr>
        <p:spPr>
          <a:xfrm>
            <a:off x="365298" y="0"/>
            <a:ext cx="4298142" cy="5218546"/>
          </a:xfrm>
          <a:prstGeom prst="flowChartDocument">
            <a:avLst/>
          </a:prstGeom>
          <a:solidFill>
            <a:schemeClr val="tx2">
              <a:lumMod val="7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" y="484807"/>
            <a:ext cx="407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rgbClr val="FFC40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/>
              <a:t>Цели проведения конкурса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6740" y="1114553"/>
            <a:ext cx="37338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Сформировать сообщество преподавателей и наставников, способных разрабатывать современные образовательные курсы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Отобрать лучшие идеи и предложения по созданию образовательного контента по темам связанным с финансовой безопасностью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Повысить осведомлённость ВУЗов о платформе Содружество и Олимпиаде по финансовой безопасности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CustomShape 6">
            <a:extLst>
              <a:ext uri="{FF2B5EF4-FFF2-40B4-BE49-F238E27FC236}">
                <a16:creationId xmlns:a16="http://schemas.microsoft.com/office/drawing/2014/main" id="{CC2FE5BD-6BE3-580C-A184-92D04714A895}"/>
              </a:ext>
            </a:extLst>
          </p:cNvPr>
          <p:cNvSpPr/>
          <p:nvPr/>
        </p:nvSpPr>
        <p:spPr>
          <a:xfrm>
            <a:off x="5291684" y="946472"/>
            <a:ext cx="6694576" cy="2893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25 марта 2023</a:t>
            </a:r>
            <a:br>
              <a:rPr lang="ru-RU" sz="1200" b="0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Согласование условий конкурса сопредседателями Жюри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7 апреля 2023 </a:t>
            </a:r>
            <a:br>
              <a:rPr lang="ru-RU" sz="1200" b="0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Запуск информационной кампании на Совете МСИ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10 апреля – 15 мая 2023</a:t>
            </a:r>
            <a:br>
              <a:rPr lang="ru-RU" sz="1200" b="0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Запуск сайта конкурса и приём работ от участников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16 мая – 1 июля 2023</a:t>
            </a:r>
            <a:br>
              <a:rPr lang="ru-RU" sz="1200" b="0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Оценка присланных работ жюри, определение гран-при, победителей и призёров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1 июля 2023</a:t>
            </a:r>
            <a:br>
              <a:rPr lang="ru-RU" sz="1200" b="0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Объявление результатов на сайте конкурса </a:t>
            </a: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spc="-1" dirty="0">
                <a:solidFill>
                  <a:srgbClr val="000000"/>
                </a:solidFill>
                <a:latin typeface="Gilroy"/>
              </a:rPr>
              <a:t>Награждение</a:t>
            </a:r>
            <a:endParaRPr lang="ru-RU" sz="1200" b="0" strike="noStrike" spc="-1" dirty="0">
              <a:solidFill>
                <a:srgbClr val="000000"/>
              </a:solidFill>
              <a:latin typeface="Gilroy"/>
            </a:endParaRPr>
          </a:p>
          <a:p>
            <a:pPr marL="743310" lvl="1" indent="-2857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ru-RU" sz="1200" b="0" i="1" strike="noStrike" spc="-1" dirty="0">
                <a:solidFill>
                  <a:srgbClr val="000000"/>
                </a:solidFill>
                <a:latin typeface="Gilroy"/>
              </a:rPr>
              <a:t>На финале Олимпиады в Сочи награждение «героев» (5 человек)</a:t>
            </a:r>
          </a:p>
          <a:p>
            <a:pPr marL="743310" lvl="1" indent="-2857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ru-RU" sz="1200" i="1" spc="-1" dirty="0">
                <a:solidFill>
                  <a:srgbClr val="000000"/>
                </a:solidFill>
                <a:latin typeface="Gilroy"/>
              </a:rPr>
              <a:t>О</a:t>
            </a:r>
            <a:r>
              <a:rPr lang="ru-RU" sz="1200" b="0" i="1" strike="noStrike" spc="-1" dirty="0">
                <a:solidFill>
                  <a:srgbClr val="000000"/>
                </a:solidFill>
                <a:latin typeface="Gilroy"/>
              </a:rPr>
              <a:t>стальные по графику в зависимости от региона до 1 октября 2023</a:t>
            </a:r>
            <a:endParaRPr lang="ru-RU" sz="1200" b="0" i="1" strike="noStrike" spc="-1" dirty="0">
              <a:latin typeface="Arial"/>
            </a:endParaRPr>
          </a:p>
          <a:p>
            <a:pPr marL="743310" lvl="1" indent="-2857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ru-RU" sz="1200" i="1" spc="-1" dirty="0">
                <a:solidFill>
                  <a:srgbClr val="000000"/>
                </a:solidFill>
                <a:latin typeface="Gilroy"/>
              </a:rPr>
              <a:t>В филиалах ПСБ при участии руководителей и представителей МРУ РФМ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A3FF4-FFCE-3181-5BAE-A0113F37566E}"/>
              </a:ext>
            </a:extLst>
          </p:cNvPr>
          <p:cNvSpPr txBox="1"/>
          <p:nvPr/>
        </p:nvSpPr>
        <p:spPr>
          <a:xfrm>
            <a:off x="5291684" y="484807"/>
            <a:ext cx="984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/>
              <a:t>Этапы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802F0-6081-7AFA-CBCF-8BD52894B2C8}"/>
              </a:ext>
            </a:extLst>
          </p:cNvPr>
          <p:cNvSpPr txBox="1"/>
          <p:nvPr/>
        </p:nvSpPr>
        <p:spPr>
          <a:xfrm>
            <a:off x="5291684" y="4346222"/>
            <a:ext cx="2299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/>
              <a:t>Условия участия</a:t>
            </a:r>
            <a:endParaRPr lang="en-US" dirty="0"/>
          </a:p>
        </p:txBody>
      </p:sp>
      <p:sp>
        <p:nvSpPr>
          <p:cNvPr id="7" name="CustomShape 4">
            <a:extLst>
              <a:ext uri="{FF2B5EF4-FFF2-40B4-BE49-F238E27FC236}">
                <a16:creationId xmlns:a16="http://schemas.microsoft.com/office/drawing/2014/main" id="{7097C3AC-36C9-A0D5-35AE-9AE31702A7D5}"/>
              </a:ext>
            </a:extLst>
          </p:cNvPr>
          <p:cNvSpPr/>
          <p:nvPr/>
        </p:nvSpPr>
        <p:spPr>
          <a:xfrm>
            <a:off x="5291684" y="4732124"/>
            <a:ext cx="6694576" cy="16312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Участники — школьники, учителя, студенты, аспиранты, преподаватели, эксперты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spc="-1" dirty="0">
                <a:solidFill>
                  <a:srgbClr val="000000"/>
                </a:solidFill>
                <a:latin typeface="Gilroy"/>
              </a:rPr>
              <a:t>Участники конкурса передают неисключительные права на использование материалов присланной заявки на конкурс банку ПАО «ПСБ»</a:t>
            </a:r>
          </a:p>
          <a:p>
            <a:pPr marL="171360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spc="-1" dirty="0">
                <a:solidFill>
                  <a:srgbClr val="000000"/>
                </a:solidFill>
                <a:latin typeface="Gilroy"/>
              </a:rPr>
              <a:t>Материал создается самостоятельно, и не может использовать и нарушать права третьих лиц</a:t>
            </a:r>
          </a:p>
          <a:p>
            <a:pPr marL="171360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spc="-1" dirty="0">
                <a:solidFill>
                  <a:srgbClr val="000000"/>
                </a:solidFill>
                <a:latin typeface="Gilroy"/>
              </a:rPr>
              <a:t>1 автор может подать одну заявку, коллективные </a:t>
            </a: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заявки не принимаются</a:t>
            </a:r>
            <a:endParaRPr lang="ru-RU" sz="1200" b="0" strike="noStrike" spc="-1" dirty="0">
              <a:latin typeface="Arial"/>
            </a:endParaRPr>
          </a:p>
          <a:p>
            <a: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ru-RU" sz="1200" b="0" strike="noStrike" spc="-1" dirty="0">
                <a:solidFill>
                  <a:srgbClr val="000000"/>
                </a:solidFill>
                <a:latin typeface="Gilroy"/>
              </a:rPr>
              <a:t>Заявки не по формату конкурса, нарушающие общепринятые нормы или законы РФ не рассматриваются</a:t>
            </a:r>
            <a:endParaRPr lang="ru-RU" sz="1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977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AE2214AB-F44A-4FB4-DC36-54F32063B613}"/>
              </a:ext>
            </a:extLst>
          </p:cNvPr>
          <p:cNvSpPr/>
          <p:nvPr/>
        </p:nvSpPr>
        <p:spPr>
          <a:xfrm>
            <a:off x="0" y="0"/>
            <a:ext cx="4907280" cy="6858000"/>
          </a:xfrm>
          <a:prstGeom prst="rect">
            <a:avLst/>
          </a:prstGeom>
          <a:solidFill>
            <a:schemeClr val="tx2">
              <a:lumMod val="7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0E518-59C4-7EBD-FCF3-BDA8F41DE4CC}"/>
              </a:ext>
            </a:extLst>
          </p:cNvPr>
          <p:cNvSpPr txBox="1"/>
          <p:nvPr/>
        </p:nvSpPr>
        <p:spPr>
          <a:xfrm>
            <a:off x="381000" y="1280965"/>
            <a:ext cx="4313574" cy="45550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>
            <a:defPPr>
              <a:defRPr lang="en-US"/>
            </a:defPPr>
            <a:lvl1pPr marL="17136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defRPr sz="1400" b="0" strike="noStrike" spc="-1">
                <a:solidFill>
                  <a:srgbClr val="000000"/>
                </a:solidFill>
                <a:latin typeface="Gilroy"/>
              </a:defRPr>
            </a:lvl1pPr>
          </a:lstStyle>
          <a:p>
            <a:pPr marL="360" indent="0">
              <a:buNone/>
            </a:pPr>
            <a:r>
              <a:rPr lang="ru-RU" dirty="0">
                <a:solidFill>
                  <a:schemeClr val="bg1"/>
                </a:solidFill>
              </a:rPr>
              <a:t>Файлы прикрепляемые к заявке на участие в конкурсе на сайте в форме подачи:</a:t>
            </a:r>
          </a:p>
          <a:p>
            <a:pPr>
              <a:buClr>
                <a:schemeClr val="bg1"/>
              </a:buClr>
            </a:pPr>
            <a:r>
              <a:rPr lang="ru-RU" dirty="0">
                <a:solidFill>
                  <a:schemeClr val="bg1"/>
                </a:solidFill>
              </a:rPr>
              <a:t>Видео – номинации до 2,5 или до 7,5 минут </a:t>
            </a:r>
          </a:p>
          <a:p>
            <a:pPr>
              <a:buClr>
                <a:schemeClr val="bg1"/>
              </a:buClr>
            </a:pPr>
            <a:r>
              <a:rPr lang="ru-RU" dirty="0">
                <a:solidFill>
                  <a:schemeClr val="bg1"/>
                </a:solidFill>
              </a:rPr>
              <a:t>Файл с презентацией с указанием: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Контактов автора</a:t>
            </a:r>
          </a:p>
          <a:p>
            <a:pPr marL="1200510" lvl="3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ФИО</a:t>
            </a:r>
          </a:p>
          <a:p>
            <a:pPr marL="1200510" lvl="3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Школа/ВУЗ/место работы </a:t>
            </a:r>
            <a:br>
              <a:rPr lang="ru-RU" sz="1400" spc="-1" dirty="0">
                <a:solidFill>
                  <a:schemeClr val="bg1"/>
                </a:solidFill>
                <a:latin typeface="Gilroy"/>
              </a:rPr>
            </a:br>
            <a:r>
              <a:rPr lang="ru-RU" sz="1400" spc="-1" dirty="0">
                <a:solidFill>
                  <a:schemeClr val="bg1"/>
                </a:solidFill>
                <a:latin typeface="Gilroy"/>
              </a:rPr>
              <a:t>(вкл. класс/курс и факультет/должность)</a:t>
            </a:r>
          </a:p>
          <a:p>
            <a:pPr marL="1200510" lvl="3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Электронная почта / телефон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Выбранной тематики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Целевой аудитории слушателей – школьники, учителя, студенты, аспиранты, преподаватели и эксперты (возможен выбор многих полей)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Аннотацией – до 250 знаков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chemeClr val="bg1"/>
                </a:solidFill>
                <a:latin typeface="Gilroy"/>
              </a:rPr>
              <a:t>Контрольных вопросов на усвоение материала заявки (не более 3 с указанием правильного варианта ответа) </a:t>
            </a: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endParaRPr lang="ru-RU" sz="1400" spc="-1" dirty="0">
              <a:solidFill>
                <a:schemeClr val="bg1"/>
              </a:solidFill>
              <a:latin typeface="Gilroy"/>
            </a:endParaRPr>
          </a:p>
          <a:p>
            <a:pPr marL="743310" lvl="2" indent="-285750">
              <a:spcBef>
                <a:spcPts val="30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ru-RU" sz="1400" spc="-1" dirty="0">
                <a:solidFill>
                  <a:srgbClr val="FF0000"/>
                </a:solidFill>
                <a:latin typeface="Gilroy"/>
              </a:rPr>
              <a:t>Требуется разработать шаблон/пример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B867BFA-8475-9FA6-1A09-55062BE7A782}"/>
              </a:ext>
            </a:extLst>
          </p:cNvPr>
          <p:cNvGrpSpPr/>
          <p:nvPr/>
        </p:nvGrpSpPr>
        <p:grpSpPr>
          <a:xfrm>
            <a:off x="7013697" y="1670179"/>
            <a:ext cx="3133559" cy="5187821"/>
            <a:chOff x="4335620" y="1224334"/>
            <a:chExt cx="3402860" cy="5633666"/>
          </a:xfrm>
        </p:grpSpPr>
        <p:grpSp>
          <p:nvGrpSpPr>
            <p:cNvPr id="37" name="그룹 2">
              <a:extLst>
                <a:ext uri="{FF2B5EF4-FFF2-40B4-BE49-F238E27FC236}">
                  <a16:creationId xmlns:a16="http://schemas.microsoft.com/office/drawing/2014/main" id="{EA5C8411-6CF6-1C54-5D7D-2B893D0002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4927" y="2123785"/>
              <a:ext cx="2918979" cy="1860905"/>
              <a:chOff x="3312679" y="1480944"/>
              <a:chExt cx="2257925" cy="1439662"/>
            </a:xfrm>
          </p:grpSpPr>
          <p:sp>
            <p:nvSpPr>
              <p:cNvPr id="81" name="Freeform 22">
                <a:extLst>
                  <a:ext uri="{FF2B5EF4-FFF2-40B4-BE49-F238E27FC236}">
                    <a16:creationId xmlns:a16="http://schemas.microsoft.com/office/drawing/2014/main" id="{EB5ABAB4-256F-72A9-2F42-F1548C589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679" y="2136031"/>
                <a:ext cx="787409" cy="784575"/>
              </a:xfrm>
              <a:custGeom>
                <a:avLst/>
                <a:gdLst>
                  <a:gd name="T0" fmla="*/ 252 w 256"/>
                  <a:gd name="T1" fmla="*/ 121 h 255"/>
                  <a:gd name="T2" fmla="*/ 134 w 256"/>
                  <a:gd name="T3" fmla="*/ 252 h 255"/>
                  <a:gd name="T4" fmla="*/ 4 w 256"/>
                  <a:gd name="T5" fmla="*/ 133 h 255"/>
                  <a:gd name="T6" fmla="*/ 122 w 256"/>
                  <a:gd name="T7" fmla="*/ 3 h 255"/>
                  <a:gd name="T8" fmla="*/ 252 w 256"/>
                  <a:gd name="T9" fmla="*/ 121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6" h="255">
                    <a:moveTo>
                      <a:pt x="252" y="121"/>
                    </a:moveTo>
                    <a:cubicBezTo>
                      <a:pt x="256" y="190"/>
                      <a:pt x="203" y="248"/>
                      <a:pt x="134" y="252"/>
                    </a:cubicBezTo>
                    <a:cubicBezTo>
                      <a:pt x="65" y="255"/>
                      <a:pt x="7" y="202"/>
                      <a:pt x="4" y="133"/>
                    </a:cubicBezTo>
                    <a:cubicBezTo>
                      <a:pt x="0" y="65"/>
                      <a:pt x="53" y="6"/>
                      <a:pt x="122" y="3"/>
                    </a:cubicBezTo>
                    <a:cubicBezTo>
                      <a:pt x="190" y="0"/>
                      <a:pt x="249" y="52"/>
                      <a:pt x="252" y="121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alpha val="1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82" name="Freeform 23">
                <a:extLst>
                  <a:ext uri="{FF2B5EF4-FFF2-40B4-BE49-F238E27FC236}">
                    <a16:creationId xmlns:a16="http://schemas.microsoft.com/office/drawing/2014/main" id="{680305C7-D9BF-77C7-528F-847253255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642" y="1480944"/>
                <a:ext cx="968102" cy="968231"/>
              </a:xfrm>
              <a:custGeom>
                <a:avLst/>
                <a:gdLst>
                  <a:gd name="T0" fmla="*/ 310 w 314"/>
                  <a:gd name="T1" fmla="*/ 150 h 314"/>
                  <a:gd name="T2" fmla="*/ 164 w 314"/>
                  <a:gd name="T3" fmla="*/ 310 h 314"/>
                  <a:gd name="T4" fmla="*/ 4 w 314"/>
                  <a:gd name="T5" fmla="*/ 165 h 314"/>
                  <a:gd name="T6" fmla="*/ 149 w 314"/>
                  <a:gd name="T7" fmla="*/ 4 h 314"/>
                  <a:gd name="T8" fmla="*/ 310 w 314"/>
                  <a:gd name="T9" fmla="*/ 15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4" h="314">
                    <a:moveTo>
                      <a:pt x="310" y="150"/>
                    </a:moveTo>
                    <a:cubicBezTo>
                      <a:pt x="314" y="234"/>
                      <a:pt x="249" y="306"/>
                      <a:pt x="164" y="310"/>
                    </a:cubicBezTo>
                    <a:cubicBezTo>
                      <a:pt x="80" y="314"/>
                      <a:pt x="8" y="249"/>
                      <a:pt x="4" y="165"/>
                    </a:cubicBezTo>
                    <a:cubicBezTo>
                      <a:pt x="0" y="80"/>
                      <a:pt x="65" y="9"/>
                      <a:pt x="149" y="4"/>
                    </a:cubicBezTo>
                    <a:cubicBezTo>
                      <a:pt x="234" y="0"/>
                      <a:pt x="305" y="65"/>
                      <a:pt x="310" y="15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alpha val="79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83" name="Freeform 24">
                <a:extLst>
                  <a:ext uri="{FF2B5EF4-FFF2-40B4-BE49-F238E27FC236}">
                    <a16:creationId xmlns:a16="http://schemas.microsoft.com/office/drawing/2014/main" id="{C70A1B20-407E-9E38-E610-AF82D309E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2524" y="2162411"/>
                <a:ext cx="708080" cy="708174"/>
              </a:xfrm>
              <a:custGeom>
                <a:avLst/>
                <a:gdLst>
                  <a:gd name="T0" fmla="*/ 227 w 230"/>
                  <a:gd name="T1" fmla="*/ 109 h 230"/>
                  <a:gd name="T2" fmla="*/ 121 w 230"/>
                  <a:gd name="T3" fmla="*/ 227 h 230"/>
                  <a:gd name="T4" fmla="*/ 3 w 230"/>
                  <a:gd name="T5" fmla="*/ 120 h 230"/>
                  <a:gd name="T6" fmla="*/ 109 w 230"/>
                  <a:gd name="T7" fmla="*/ 3 h 230"/>
                  <a:gd name="T8" fmla="*/ 227 w 230"/>
                  <a:gd name="T9" fmla="*/ 10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0" h="230">
                    <a:moveTo>
                      <a:pt x="227" y="109"/>
                    </a:moveTo>
                    <a:cubicBezTo>
                      <a:pt x="230" y="171"/>
                      <a:pt x="182" y="224"/>
                      <a:pt x="121" y="227"/>
                    </a:cubicBezTo>
                    <a:cubicBezTo>
                      <a:pt x="59" y="230"/>
                      <a:pt x="6" y="182"/>
                      <a:pt x="3" y="120"/>
                    </a:cubicBezTo>
                    <a:cubicBezTo>
                      <a:pt x="0" y="59"/>
                      <a:pt x="48" y="6"/>
                      <a:pt x="109" y="3"/>
                    </a:cubicBezTo>
                    <a:cubicBezTo>
                      <a:pt x="171" y="0"/>
                      <a:pt x="224" y="48"/>
                      <a:pt x="227" y="10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  <a:alpha val="69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</p:grp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3291E67-7F9E-6720-507B-3FB59DA4A16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03898" y="2706482"/>
              <a:ext cx="2541049" cy="4151518"/>
            </a:xfrm>
            <a:custGeom>
              <a:avLst/>
              <a:gdLst>
                <a:gd name="T0" fmla="*/ 667 w 689"/>
                <a:gd name="T1" fmla="*/ 589 h 1041"/>
                <a:gd name="T2" fmla="*/ 462 w 689"/>
                <a:gd name="T3" fmla="*/ 672 h 1041"/>
                <a:gd name="T4" fmla="*/ 390 w 689"/>
                <a:gd name="T5" fmla="*/ 788 h 1041"/>
                <a:gd name="T6" fmla="*/ 383 w 689"/>
                <a:gd name="T7" fmla="*/ 983 h 1041"/>
                <a:gd name="T8" fmla="*/ 411 w 689"/>
                <a:gd name="T9" fmla="*/ 1041 h 1041"/>
                <a:gd name="T10" fmla="*/ 266 w 689"/>
                <a:gd name="T11" fmla="*/ 968 h 1041"/>
                <a:gd name="T12" fmla="*/ 274 w 689"/>
                <a:gd name="T13" fmla="*/ 866 h 1041"/>
                <a:gd name="T14" fmla="*/ 184 w 689"/>
                <a:gd name="T15" fmla="*/ 586 h 1041"/>
                <a:gd name="T16" fmla="*/ 0 w 689"/>
                <a:gd name="T17" fmla="*/ 473 h 1041"/>
                <a:gd name="T18" fmla="*/ 23 w 689"/>
                <a:gd name="T19" fmla="*/ 490 h 1041"/>
                <a:gd name="T20" fmla="*/ 154 w 689"/>
                <a:gd name="T21" fmla="*/ 527 h 1041"/>
                <a:gd name="T22" fmla="*/ 103 w 689"/>
                <a:gd name="T23" fmla="*/ 447 h 1041"/>
                <a:gd name="T24" fmla="*/ 73 w 689"/>
                <a:gd name="T25" fmla="*/ 340 h 1041"/>
                <a:gd name="T26" fmla="*/ 76 w 689"/>
                <a:gd name="T27" fmla="*/ 280 h 1041"/>
                <a:gd name="T28" fmla="*/ 83 w 689"/>
                <a:gd name="T29" fmla="*/ 323 h 1041"/>
                <a:gd name="T30" fmla="*/ 133 w 689"/>
                <a:gd name="T31" fmla="*/ 435 h 1041"/>
                <a:gd name="T32" fmla="*/ 151 w 689"/>
                <a:gd name="T33" fmla="*/ 458 h 1041"/>
                <a:gd name="T34" fmla="*/ 203 w 689"/>
                <a:gd name="T35" fmla="*/ 518 h 1041"/>
                <a:gd name="T36" fmla="*/ 243 w 689"/>
                <a:gd name="T37" fmla="*/ 567 h 1041"/>
                <a:gd name="T38" fmla="*/ 332 w 689"/>
                <a:gd name="T39" fmla="*/ 594 h 1041"/>
                <a:gd name="T40" fmla="*/ 359 w 689"/>
                <a:gd name="T41" fmla="*/ 494 h 1041"/>
                <a:gd name="T42" fmla="*/ 361 w 689"/>
                <a:gd name="T43" fmla="*/ 481 h 1041"/>
                <a:gd name="T44" fmla="*/ 370 w 689"/>
                <a:gd name="T45" fmla="*/ 427 h 1041"/>
                <a:gd name="T46" fmla="*/ 376 w 689"/>
                <a:gd name="T47" fmla="*/ 327 h 1041"/>
                <a:gd name="T48" fmla="*/ 375 w 689"/>
                <a:gd name="T49" fmla="*/ 287 h 1041"/>
                <a:gd name="T50" fmla="*/ 374 w 689"/>
                <a:gd name="T51" fmla="*/ 270 h 1041"/>
                <a:gd name="T52" fmla="*/ 368 w 689"/>
                <a:gd name="T53" fmla="*/ 215 h 1041"/>
                <a:gd name="T54" fmla="*/ 363 w 689"/>
                <a:gd name="T55" fmla="*/ 188 h 1041"/>
                <a:gd name="T56" fmla="*/ 358 w 689"/>
                <a:gd name="T57" fmla="*/ 165 h 1041"/>
                <a:gd name="T58" fmla="*/ 327 w 689"/>
                <a:gd name="T59" fmla="*/ 67 h 1041"/>
                <a:gd name="T60" fmla="*/ 295 w 689"/>
                <a:gd name="T61" fmla="*/ 0 h 1041"/>
                <a:gd name="T62" fmla="*/ 346 w 689"/>
                <a:gd name="T63" fmla="*/ 66 h 1041"/>
                <a:gd name="T64" fmla="*/ 386 w 689"/>
                <a:gd name="T65" fmla="*/ 146 h 1041"/>
                <a:gd name="T66" fmla="*/ 410 w 689"/>
                <a:gd name="T67" fmla="*/ 228 h 1041"/>
                <a:gd name="T68" fmla="*/ 416 w 689"/>
                <a:gd name="T69" fmla="*/ 259 h 1041"/>
                <a:gd name="T70" fmla="*/ 425 w 689"/>
                <a:gd name="T71" fmla="*/ 361 h 1041"/>
                <a:gd name="T72" fmla="*/ 437 w 689"/>
                <a:gd name="T73" fmla="*/ 370 h 1041"/>
                <a:gd name="T74" fmla="*/ 491 w 689"/>
                <a:gd name="T75" fmla="*/ 306 h 1041"/>
                <a:gd name="T76" fmla="*/ 520 w 689"/>
                <a:gd name="T77" fmla="*/ 275 h 1041"/>
                <a:gd name="T78" fmla="*/ 546 w 689"/>
                <a:gd name="T79" fmla="*/ 239 h 1041"/>
                <a:gd name="T80" fmla="*/ 599 w 689"/>
                <a:gd name="T81" fmla="*/ 113 h 1041"/>
                <a:gd name="T82" fmla="*/ 608 w 689"/>
                <a:gd name="T83" fmla="*/ 120 h 1041"/>
                <a:gd name="T84" fmla="*/ 607 w 689"/>
                <a:gd name="T85" fmla="*/ 131 h 1041"/>
                <a:gd name="T86" fmla="*/ 578 w 689"/>
                <a:gd name="T87" fmla="*/ 235 h 1041"/>
                <a:gd name="T88" fmla="*/ 556 w 689"/>
                <a:gd name="T89" fmla="*/ 280 h 1041"/>
                <a:gd name="T90" fmla="*/ 538 w 689"/>
                <a:gd name="T91" fmla="*/ 311 h 1041"/>
                <a:gd name="T92" fmla="*/ 489 w 689"/>
                <a:gd name="T93" fmla="*/ 386 h 1041"/>
                <a:gd name="T94" fmla="*/ 425 w 689"/>
                <a:gd name="T95" fmla="*/ 489 h 1041"/>
                <a:gd name="T96" fmla="*/ 406 w 689"/>
                <a:gd name="T97" fmla="*/ 605 h 1041"/>
                <a:gd name="T98" fmla="*/ 496 w 689"/>
                <a:gd name="T99" fmla="*/ 584 h 1041"/>
                <a:gd name="T100" fmla="*/ 614 w 689"/>
                <a:gd name="T101" fmla="*/ 485 h 1041"/>
                <a:gd name="T102" fmla="*/ 685 w 689"/>
                <a:gd name="T103" fmla="*/ 390 h 1041"/>
                <a:gd name="T104" fmla="*/ 686 w 689"/>
                <a:gd name="T105" fmla="*/ 390 h 1041"/>
                <a:gd name="T106" fmla="*/ 630 w 689"/>
                <a:gd name="T107" fmla="*/ 492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9" h="1041">
                  <a:moveTo>
                    <a:pt x="534" y="591"/>
                  </a:moveTo>
                  <a:cubicBezTo>
                    <a:pt x="537" y="590"/>
                    <a:pt x="597" y="559"/>
                    <a:pt x="667" y="589"/>
                  </a:cubicBezTo>
                  <a:cubicBezTo>
                    <a:pt x="667" y="589"/>
                    <a:pt x="587" y="584"/>
                    <a:pt x="509" y="634"/>
                  </a:cubicBezTo>
                  <a:cubicBezTo>
                    <a:pt x="493" y="644"/>
                    <a:pt x="477" y="657"/>
                    <a:pt x="462" y="672"/>
                  </a:cubicBezTo>
                  <a:cubicBezTo>
                    <a:pt x="442" y="692"/>
                    <a:pt x="423" y="718"/>
                    <a:pt x="407" y="750"/>
                  </a:cubicBezTo>
                  <a:cubicBezTo>
                    <a:pt x="401" y="762"/>
                    <a:pt x="395" y="775"/>
                    <a:pt x="390" y="788"/>
                  </a:cubicBezTo>
                  <a:cubicBezTo>
                    <a:pt x="390" y="788"/>
                    <a:pt x="374" y="851"/>
                    <a:pt x="381" y="961"/>
                  </a:cubicBezTo>
                  <a:cubicBezTo>
                    <a:pt x="381" y="961"/>
                    <a:pt x="381" y="970"/>
                    <a:pt x="383" y="983"/>
                  </a:cubicBezTo>
                  <a:cubicBezTo>
                    <a:pt x="383" y="983"/>
                    <a:pt x="383" y="983"/>
                    <a:pt x="383" y="983"/>
                  </a:cubicBezTo>
                  <a:cubicBezTo>
                    <a:pt x="387" y="1000"/>
                    <a:pt x="387" y="1026"/>
                    <a:pt x="411" y="1041"/>
                  </a:cubicBezTo>
                  <a:cubicBezTo>
                    <a:pt x="227" y="1041"/>
                    <a:pt x="227" y="1041"/>
                    <a:pt x="227" y="1041"/>
                  </a:cubicBezTo>
                  <a:cubicBezTo>
                    <a:pt x="227" y="1041"/>
                    <a:pt x="258" y="1034"/>
                    <a:pt x="266" y="968"/>
                  </a:cubicBezTo>
                  <a:cubicBezTo>
                    <a:pt x="266" y="968"/>
                    <a:pt x="266" y="968"/>
                    <a:pt x="266" y="968"/>
                  </a:cubicBezTo>
                  <a:cubicBezTo>
                    <a:pt x="267" y="935"/>
                    <a:pt x="270" y="901"/>
                    <a:pt x="274" y="866"/>
                  </a:cubicBezTo>
                  <a:cubicBezTo>
                    <a:pt x="289" y="744"/>
                    <a:pt x="247" y="642"/>
                    <a:pt x="196" y="596"/>
                  </a:cubicBezTo>
                  <a:cubicBezTo>
                    <a:pt x="192" y="592"/>
                    <a:pt x="188" y="589"/>
                    <a:pt x="184" y="586"/>
                  </a:cubicBezTo>
                  <a:cubicBezTo>
                    <a:pt x="134" y="551"/>
                    <a:pt x="73" y="547"/>
                    <a:pt x="19" y="496"/>
                  </a:cubicBezTo>
                  <a:cubicBezTo>
                    <a:pt x="13" y="489"/>
                    <a:pt x="6" y="482"/>
                    <a:pt x="0" y="473"/>
                  </a:cubicBezTo>
                  <a:cubicBezTo>
                    <a:pt x="1" y="474"/>
                    <a:pt x="9" y="482"/>
                    <a:pt x="23" y="490"/>
                  </a:cubicBezTo>
                  <a:cubicBezTo>
                    <a:pt x="23" y="490"/>
                    <a:pt x="23" y="490"/>
                    <a:pt x="23" y="490"/>
                  </a:cubicBezTo>
                  <a:cubicBezTo>
                    <a:pt x="37" y="499"/>
                    <a:pt x="57" y="509"/>
                    <a:pt x="82" y="516"/>
                  </a:cubicBezTo>
                  <a:cubicBezTo>
                    <a:pt x="103" y="522"/>
                    <a:pt x="126" y="526"/>
                    <a:pt x="154" y="527"/>
                  </a:cubicBezTo>
                  <a:cubicBezTo>
                    <a:pt x="154" y="527"/>
                    <a:pt x="137" y="509"/>
                    <a:pt x="120" y="479"/>
                  </a:cubicBezTo>
                  <a:cubicBezTo>
                    <a:pt x="114" y="470"/>
                    <a:pt x="108" y="459"/>
                    <a:pt x="103" y="447"/>
                  </a:cubicBezTo>
                  <a:cubicBezTo>
                    <a:pt x="94" y="429"/>
                    <a:pt x="86" y="408"/>
                    <a:pt x="81" y="386"/>
                  </a:cubicBezTo>
                  <a:cubicBezTo>
                    <a:pt x="77" y="372"/>
                    <a:pt x="74" y="356"/>
                    <a:pt x="73" y="340"/>
                  </a:cubicBezTo>
                  <a:cubicBezTo>
                    <a:pt x="72" y="332"/>
                    <a:pt x="72" y="323"/>
                    <a:pt x="72" y="314"/>
                  </a:cubicBezTo>
                  <a:cubicBezTo>
                    <a:pt x="73" y="303"/>
                    <a:pt x="74" y="291"/>
                    <a:pt x="76" y="280"/>
                  </a:cubicBezTo>
                  <a:cubicBezTo>
                    <a:pt x="76" y="280"/>
                    <a:pt x="76" y="290"/>
                    <a:pt x="79" y="305"/>
                  </a:cubicBezTo>
                  <a:cubicBezTo>
                    <a:pt x="80" y="311"/>
                    <a:pt x="82" y="316"/>
                    <a:pt x="83" y="323"/>
                  </a:cubicBezTo>
                  <a:cubicBezTo>
                    <a:pt x="89" y="346"/>
                    <a:pt x="98" y="377"/>
                    <a:pt x="115" y="406"/>
                  </a:cubicBezTo>
                  <a:cubicBezTo>
                    <a:pt x="120" y="416"/>
                    <a:pt x="126" y="426"/>
                    <a:pt x="133" y="435"/>
                  </a:cubicBezTo>
                  <a:cubicBezTo>
                    <a:pt x="139" y="442"/>
                    <a:pt x="145" y="450"/>
                    <a:pt x="151" y="458"/>
                  </a:cubicBezTo>
                  <a:cubicBezTo>
                    <a:pt x="151" y="458"/>
                    <a:pt x="151" y="458"/>
                    <a:pt x="151" y="458"/>
                  </a:cubicBezTo>
                  <a:cubicBezTo>
                    <a:pt x="153" y="460"/>
                    <a:pt x="155" y="462"/>
                    <a:pt x="157" y="465"/>
                  </a:cubicBezTo>
                  <a:cubicBezTo>
                    <a:pt x="171" y="482"/>
                    <a:pt x="187" y="500"/>
                    <a:pt x="203" y="518"/>
                  </a:cubicBezTo>
                  <a:cubicBezTo>
                    <a:pt x="203" y="518"/>
                    <a:pt x="203" y="518"/>
                    <a:pt x="203" y="518"/>
                  </a:cubicBezTo>
                  <a:cubicBezTo>
                    <a:pt x="216" y="534"/>
                    <a:pt x="230" y="550"/>
                    <a:pt x="243" y="567"/>
                  </a:cubicBezTo>
                  <a:cubicBezTo>
                    <a:pt x="270" y="601"/>
                    <a:pt x="293" y="637"/>
                    <a:pt x="303" y="671"/>
                  </a:cubicBezTo>
                  <a:cubicBezTo>
                    <a:pt x="303" y="671"/>
                    <a:pt x="317" y="642"/>
                    <a:pt x="332" y="594"/>
                  </a:cubicBezTo>
                  <a:cubicBezTo>
                    <a:pt x="333" y="593"/>
                    <a:pt x="333" y="593"/>
                    <a:pt x="333" y="592"/>
                  </a:cubicBezTo>
                  <a:cubicBezTo>
                    <a:pt x="342" y="565"/>
                    <a:pt x="351" y="532"/>
                    <a:pt x="359" y="494"/>
                  </a:cubicBezTo>
                  <a:cubicBezTo>
                    <a:pt x="359" y="491"/>
                    <a:pt x="360" y="489"/>
                    <a:pt x="360" y="486"/>
                  </a:cubicBezTo>
                  <a:cubicBezTo>
                    <a:pt x="361" y="484"/>
                    <a:pt x="361" y="482"/>
                    <a:pt x="361" y="481"/>
                  </a:cubicBezTo>
                  <a:cubicBezTo>
                    <a:pt x="364" y="468"/>
                    <a:pt x="366" y="454"/>
                    <a:pt x="368" y="440"/>
                  </a:cubicBezTo>
                  <a:cubicBezTo>
                    <a:pt x="369" y="436"/>
                    <a:pt x="369" y="431"/>
                    <a:pt x="370" y="427"/>
                  </a:cubicBezTo>
                  <a:cubicBezTo>
                    <a:pt x="373" y="400"/>
                    <a:pt x="375" y="371"/>
                    <a:pt x="376" y="342"/>
                  </a:cubicBezTo>
                  <a:cubicBezTo>
                    <a:pt x="376" y="337"/>
                    <a:pt x="376" y="332"/>
                    <a:pt x="376" y="327"/>
                  </a:cubicBezTo>
                  <a:cubicBezTo>
                    <a:pt x="376" y="314"/>
                    <a:pt x="376" y="301"/>
                    <a:pt x="375" y="288"/>
                  </a:cubicBezTo>
                  <a:cubicBezTo>
                    <a:pt x="375" y="287"/>
                    <a:pt x="375" y="287"/>
                    <a:pt x="375" y="287"/>
                  </a:cubicBezTo>
                  <a:cubicBezTo>
                    <a:pt x="375" y="281"/>
                    <a:pt x="374" y="276"/>
                    <a:pt x="374" y="270"/>
                  </a:cubicBezTo>
                  <a:cubicBezTo>
                    <a:pt x="374" y="270"/>
                    <a:pt x="374" y="270"/>
                    <a:pt x="374" y="270"/>
                  </a:cubicBezTo>
                  <a:cubicBezTo>
                    <a:pt x="374" y="265"/>
                    <a:pt x="373" y="261"/>
                    <a:pt x="373" y="257"/>
                  </a:cubicBezTo>
                  <a:cubicBezTo>
                    <a:pt x="372" y="243"/>
                    <a:pt x="370" y="229"/>
                    <a:pt x="368" y="215"/>
                  </a:cubicBezTo>
                  <a:cubicBezTo>
                    <a:pt x="367" y="207"/>
                    <a:pt x="365" y="199"/>
                    <a:pt x="364" y="191"/>
                  </a:cubicBezTo>
                  <a:cubicBezTo>
                    <a:pt x="363" y="190"/>
                    <a:pt x="363" y="189"/>
                    <a:pt x="363" y="188"/>
                  </a:cubicBezTo>
                  <a:cubicBezTo>
                    <a:pt x="363" y="188"/>
                    <a:pt x="363" y="188"/>
                    <a:pt x="363" y="188"/>
                  </a:cubicBezTo>
                  <a:cubicBezTo>
                    <a:pt x="362" y="181"/>
                    <a:pt x="360" y="173"/>
                    <a:pt x="358" y="165"/>
                  </a:cubicBezTo>
                  <a:cubicBezTo>
                    <a:pt x="352" y="139"/>
                    <a:pt x="344" y="113"/>
                    <a:pt x="334" y="86"/>
                  </a:cubicBezTo>
                  <a:cubicBezTo>
                    <a:pt x="332" y="80"/>
                    <a:pt x="330" y="74"/>
                    <a:pt x="327" y="67"/>
                  </a:cubicBezTo>
                  <a:cubicBezTo>
                    <a:pt x="323" y="57"/>
                    <a:pt x="319" y="48"/>
                    <a:pt x="314" y="38"/>
                  </a:cubicBezTo>
                  <a:cubicBezTo>
                    <a:pt x="308" y="25"/>
                    <a:pt x="302" y="12"/>
                    <a:pt x="295" y="0"/>
                  </a:cubicBezTo>
                  <a:cubicBezTo>
                    <a:pt x="296" y="1"/>
                    <a:pt x="310" y="14"/>
                    <a:pt x="328" y="39"/>
                  </a:cubicBezTo>
                  <a:cubicBezTo>
                    <a:pt x="334" y="47"/>
                    <a:pt x="340" y="56"/>
                    <a:pt x="346" y="66"/>
                  </a:cubicBezTo>
                  <a:cubicBezTo>
                    <a:pt x="346" y="66"/>
                    <a:pt x="346" y="66"/>
                    <a:pt x="346" y="66"/>
                  </a:cubicBezTo>
                  <a:cubicBezTo>
                    <a:pt x="359" y="87"/>
                    <a:pt x="373" y="114"/>
                    <a:pt x="386" y="146"/>
                  </a:cubicBezTo>
                  <a:cubicBezTo>
                    <a:pt x="392" y="163"/>
                    <a:pt x="398" y="181"/>
                    <a:pt x="404" y="201"/>
                  </a:cubicBezTo>
                  <a:cubicBezTo>
                    <a:pt x="406" y="210"/>
                    <a:pt x="408" y="218"/>
                    <a:pt x="410" y="228"/>
                  </a:cubicBezTo>
                  <a:cubicBezTo>
                    <a:pt x="410" y="228"/>
                    <a:pt x="410" y="228"/>
                    <a:pt x="410" y="228"/>
                  </a:cubicBezTo>
                  <a:cubicBezTo>
                    <a:pt x="412" y="238"/>
                    <a:pt x="414" y="248"/>
                    <a:pt x="416" y="259"/>
                  </a:cubicBezTo>
                  <a:cubicBezTo>
                    <a:pt x="420" y="281"/>
                    <a:pt x="423" y="305"/>
                    <a:pt x="424" y="331"/>
                  </a:cubicBezTo>
                  <a:cubicBezTo>
                    <a:pt x="424" y="340"/>
                    <a:pt x="425" y="350"/>
                    <a:pt x="425" y="361"/>
                  </a:cubicBezTo>
                  <a:cubicBezTo>
                    <a:pt x="425" y="370"/>
                    <a:pt x="425" y="379"/>
                    <a:pt x="425" y="389"/>
                  </a:cubicBezTo>
                  <a:cubicBezTo>
                    <a:pt x="425" y="389"/>
                    <a:pt x="429" y="381"/>
                    <a:pt x="437" y="370"/>
                  </a:cubicBezTo>
                  <a:cubicBezTo>
                    <a:pt x="442" y="362"/>
                    <a:pt x="449" y="353"/>
                    <a:pt x="457" y="344"/>
                  </a:cubicBezTo>
                  <a:cubicBezTo>
                    <a:pt x="467" y="331"/>
                    <a:pt x="478" y="317"/>
                    <a:pt x="491" y="306"/>
                  </a:cubicBezTo>
                  <a:cubicBezTo>
                    <a:pt x="495" y="302"/>
                    <a:pt x="501" y="297"/>
                    <a:pt x="506" y="291"/>
                  </a:cubicBezTo>
                  <a:cubicBezTo>
                    <a:pt x="511" y="286"/>
                    <a:pt x="515" y="281"/>
                    <a:pt x="520" y="275"/>
                  </a:cubicBezTo>
                  <a:cubicBezTo>
                    <a:pt x="528" y="265"/>
                    <a:pt x="537" y="253"/>
                    <a:pt x="546" y="239"/>
                  </a:cubicBezTo>
                  <a:cubicBezTo>
                    <a:pt x="546" y="239"/>
                    <a:pt x="546" y="239"/>
                    <a:pt x="546" y="239"/>
                  </a:cubicBezTo>
                  <a:cubicBezTo>
                    <a:pt x="551" y="231"/>
                    <a:pt x="556" y="222"/>
                    <a:pt x="561" y="213"/>
                  </a:cubicBezTo>
                  <a:cubicBezTo>
                    <a:pt x="575" y="186"/>
                    <a:pt x="588" y="153"/>
                    <a:pt x="599" y="113"/>
                  </a:cubicBezTo>
                  <a:cubicBezTo>
                    <a:pt x="602" y="101"/>
                    <a:pt x="605" y="88"/>
                    <a:pt x="608" y="74"/>
                  </a:cubicBezTo>
                  <a:cubicBezTo>
                    <a:pt x="608" y="74"/>
                    <a:pt x="611" y="91"/>
                    <a:pt x="608" y="120"/>
                  </a:cubicBezTo>
                  <a:cubicBezTo>
                    <a:pt x="608" y="123"/>
                    <a:pt x="607" y="127"/>
                    <a:pt x="607" y="131"/>
                  </a:cubicBezTo>
                  <a:cubicBezTo>
                    <a:pt x="607" y="131"/>
                    <a:pt x="607" y="131"/>
                    <a:pt x="607" y="131"/>
                  </a:cubicBezTo>
                  <a:cubicBezTo>
                    <a:pt x="606" y="137"/>
                    <a:pt x="605" y="143"/>
                    <a:pt x="604" y="150"/>
                  </a:cubicBezTo>
                  <a:cubicBezTo>
                    <a:pt x="600" y="174"/>
                    <a:pt x="592" y="203"/>
                    <a:pt x="578" y="235"/>
                  </a:cubicBezTo>
                  <a:cubicBezTo>
                    <a:pt x="574" y="244"/>
                    <a:pt x="570" y="253"/>
                    <a:pt x="566" y="262"/>
                  </a:cubicBezTo>
                  <a:cubicBezTo>
                    <a:pt x="563" y="268"/>
                    <a:pt x="560" y="274"/>
                    <a:pt x="556" y="280"/>
                  </a:cubicBezTo>
                  <a:cubicBezTo>
                    <a:pt x="553" y="286"/>
                    <a:pt x="550" y="291"/>
                    <a:pt x="547" y="297"/>
                  </a:cubicBezTo>
                  <a:cubicBezTo>
                    <a:pt x="544" y="302"/>
                    <a:pt x="541" y="306"/>
                    <a:pt x="538" y="311"/>
                  </a:cubicBezTo>
                  <a:cubicBezTo>
                    <a:pt x="521" y="337"/>
                    <a:pt x="508" y="359"/>
                    <a:pt x="496" y="376"/>
                  </a:cubicBezTo>
                  <a:cubicBezTo>
                    <a:pt x="493" y="379"/>
                    <a:pt x="491" y="383"/>
                    <a:pt x="489" y="386"/>
                  </a:cubicBezTo>
                  <a:cubicBezTo>
                    <a:pt x="448" y="446"/>
                    <a:pt x="439" y="449"/>
                    <a:pt x="427" y="479"/>
                  </a:cubicBezTo>
                  <a:cubicBezTo>
                    <a:pt x="427" y="479"/>
                    <a:pt x="426" y="483"/>
                    <a:pt x="425" y="489"/>
                  </a:cubicBezTo>
                  <a:cubicBezTo>
                    <a:pt x="425" y="492"/>
                    <a:pt x="424" y="497"/>
                    <a:pt x="423" y="501"/>
                  </a:cubicBezTo>
                  <a:cubicBezTo>
                    <a:pt x="419" y="526"/>
                    <a:pt x="411" y="568"/>
                    <a:pt x="406" y="605"/>
                  </a:cubicBezTo>
                  <a:cubicBezTo>
                    <a:pt x="401" y="635"/>
                    <a:pt x="397" y="663"/>
                    <a:pt x="396" y="677"/>
                  </a:cubicBezTo>
                  <a:cubicBezTo>
                    <a:pt x="396" y="677"/>
                    <a:pt x="444" y="624"/>
                    <a:pt x="496" y="584"/>
                  </a:cubicBezTo>
                  <a:cubicBezTo>
                    <a:pt x="502" y="579"/>
                    <a:pt x="509" y="574"/>
                    <a:pt x="515" y="570"/>
                  </a:cubicBezTo>
                  <a:cubicBezTo>
                    <a:pt x="545" y="548"/>
                    <a:pt x="581" y="519"/>
                    <a:pt x="614" y="485"/>
                  </a:cubicBezTo>
                  <a:cubicBezTo>
                    <a:pt x="615" y="485"/>
                    <a:pt x="615" y="484"/>
                    <a:pt x="616" y="483"/>
                  </a:cubicBezTo>
                  <a:cubicBezTo>
                    <a:pt x="644" y="454"/>
                    <a:pt x="669" y="422"/>
                    <a:pt x="685" y="390"/>
                  </a:cubicBezTo>
                  <a:cubicBezTo>
                    <a:pt x="686" y="387"/>
                    <a:pt x="688" y="385"/>
                    <a:pt x="689" y="383"/>
                  </a:cubicBezTo>
                  <a:cubicBezTo>
                    <a:pt x="689" y="383"/>
                    <a:pt x="688" y="386"/>
                    <a:pt x="686" y="390"/>
                  </a:cubicBezTo>
                  <a:cubicBezTo>
                    <a:pt x="681" y="406"/>
                    <a:pt x="665" y="444"/>
                    <a:pt x="632" y="490"/>
                  </a:cubicBezTo>
                  <a:cubicBezTo>
                    <a:pt x="631" y="490"/>
                    <a:pt x="631" y="491"/>
                    <a:pt x="630" y="492"/>
                  </a:cubicBezTo>
                  <a:cubicBezTo>
                    <a:pt x="607" y="523"/>
                    <a:pt x="576" y="558"/>
                    <a:pt x="534" y="591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>
                <a:latin typeface="Roboto condensed"/>
                <a:cs typeface="Roboto condensed"/>
              </a:endParaRPr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5CD3156C-D648-1F76-590B-771F7498F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552" y="3704792"/>
              <a:ext cx="1303927" cy="1306224"/>
            </a:xfrm>
            <a:custGeom>
              <a:avLst/>
              <a:gdLst>
                <a:gd name="T0" fmla="*/ 996292 w 327"/>
                <a:gd name="T1" fmla="*/ 610022 h 328"/>
                <a:gd name="T2" fmla="*/ 965447 w 327"/>
                <a:gd name="T3" fmla="*/ 705530 h 328"/>
                <a:gd name="T4" fmla="*/ 956194 w 327"/>
                <a:gd name="T5" fmla="*/ 724016 h 328"/>
                <a:gd name="T6" fmla="*/ 740279 w 327"/>
                <a:gd name="T7" fmla="*/ 945842 h 328"/>
                <a:gd name="T8" fmla="*/ 626153 w 327"/>
                <a:gd name="T9" fmla="*/ 988975 h 328"/>
                <a:gd name="T10" fmla="*/ 533618 w 327"/>
                <a:gd name="T11" fmla="*/ 1001298 h 328"/>
                <a:gd name="T12" fmla="*/ 129549 w 327"/>
                <a:gd name="T13" fmla="*/ 831848 h 328"/>
                <a:gd name="T14" fmla="*/ 46267 w 327"/>
                <a:gd name="T15" fmla="*/ 699368 h 328"/>
                <a:gd name="T16" fmla="*/ 6169 w 327"/>
                <a:gd name="T17" fmla="*/ 526837 h 328"/>
                <a:gd name="T18" fmla="*/ 98704 w 327"/>
                <a:gd name="T19" fmla="*/ 209502 h 328"/>
                <a:gd name="T20" fmla="*/ 120295 w 327"/>
                <a:gd name="T21" fmla="*/ 181774 h 328"/>
                <a:gd name="T22" fmla="*/ 305365 w 327"/>
                <a:gd name="T23" fmla="*/ 43133 h 328"/>
                <a:gd name="T24" fmla="*/ 407153 w 327"/>
                <a:gd name="T25" fmla="*/ 12324 h 328"/>
                <a:gd name="T26" fmla="*/ 478097 w 327"/>
                <a:gd name="T27" fmla="*/ 3081 h 328"/>
                <a:gd name="T28" fmla="*/ 478097 w 327"/>
                <a:gd name="T29" fmla="*/ 3081 h 328"/>
                <a:gd name="T30" fmla="*/ 481181 w 327"/>
                <a:gd name="T31" fmla="*/ 3081 h 328"/>
                <a:gd name="T32" fmla="*/ 561378 w 327"/>
                <a:gd name="T33" fmla="*/ 3081 h 328"/>
                <a:gd name="T34" fmla="*/ 561378 w 327"/>
                <a:gd name="T35" fmla="*/ 3081 h 328"/>
                <a:gd name="T36" fmla="*/ 764955 w 327"/>
                <a:gd name="T37" fmla="*/ 73942 h 328"/>
                <a:gd name="T38" fmla="*/ 814307 w 327"/>
                <a:gd name="T39" fmla="*/ 104751 h 328"/>
                <a:gd name="T40" fmla="*/ 922264 w 327"/>
                <a:gd name="T41" fmla="*/ 221826 h 328"/>
                <a:gd name="T42" fmla="*/ 922264 w 327"/>
                <a:gd name="T43" fmla="*/ 224907 h 328"/>
                <a:gd name="T44" fmla="*/ 950025 w 327"/>
                <a:gd name="T45" fmla="*/ 264959 h 328"/>
                <a:gd name="T46" fmla="*/ 1008630 w 327"/>
                <a:gd name="T47" fmla="*/ 477542 h 328"/>
                <a:gd name="T48" fmla="*/ 996292 w 327"/>
                <a:gd name="T49" fmla="*/ 610022 h 3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7" h="328">
                  <a:moveTo>
                    <a:pt x="323" y="198"/>
                  </a:moveTo>
                  <a:cubicBezTo>
                    <a:pt x="321" y="209"/>
                    <a:pt x="317" y="219"/>
                    <a:pt x="313" y="229"/>
                  </a:cubicBezTo>
                  <a:cubicBezTo>
                    <a:pt x="312" y="231"/>
                    <a:pt x="311" y="233"/>
                    <a:pt x="310" y="235"/>
                  </a:cubicBezTo>
                  <a:cubicBezTo>
                    <a:pt x="295" y="266"/>
                    <a:pt x="270" y="291"/>
                    <a:pt x="240" y="307"/>
                  </a:cubicBezTo>
                  <a:cubicBezTo>
                    <a:pt x="228" y="313"/>
                    <a:pt x="216" y="318"/>
                    <a:pt x="203" y="321"/>
                  </a:cubicBezTo>
                  <a:cubicBezTo>
                    <a:pt x="193" y="323"/>
                    <a:pt x="183" y="325"/>
                    <a:pt x="173" y="325"/>
                  </a:cubicBezTo>
                  <a:cubicBezTo>
                    <a:pt x="121" y="328"/>
                    <a:pt x="74" y="306"/>
                    <a:pt x="42" y="270"/>
                  </a:cubicBezTo>
                  <a:cubicBezTo>
                    <a:pt x="31" y="257"/>
                    <a:pt x="22" y="243"/>
                    <a:pt x="15" y="227"/>
                  </a:cubicBezTo>
                  <a:cubicBezTo>
                    <a:pt x="8" y="210"/>
                    <a:pt x="3" y="191"/>
                    <a:pt x="2" y="171"/>
                  </a:cubicBezTo>
                  <a:cubicBezTo>
                    <a:pt x="0" y="133"/>
                    <a:pt x="12" y="97"/>
                    <a:pt x="32" y="68"/>
                  </a:cubicBezTo>
                  <a:cubicBezTo>
                    <a:pt x="35" y="65"/>
                    <a:pt x="37" y="62"/>
                    <a:pt x="39" y="59"/>
                  </a:cubicBezTo>
                  <a:cubicBezTo>
                    <a:pt x="55" y="40"/>
                    <a:pt x="76" y="24"/>
                    <a:pt x="99" y="14"/>
                  </a:cubicBezTo>
                  <a:cubicBezTo>
                    <a:pt x="109" y="10"/>
                    <a:pt x="120" y="6"/>
                    <a:pt x="132" y="4"/>
                  </a:cubicBezTo>
                  <a:cubicBezTo>
                    <a:pt x="139" y="2"/>
                    <a:pt x="147" y="1"/>
                    <a:pt x="155" y="1"/>
                  </a:cubicBezTo>
                  <a:cubicBezTo>
                    <a:pt x="155" y="1"/>
                    <a:pt x="155" y="1"/>
                    <a:pt x="155" y="1"/>
                  </a:cubicBezTo>
                  <a:cubicBezTo>
                    <a:pt x="155" y="1"/>
                    <a:pt x="156" y="1"/>
                    <a:pt x="156" y="1"/>
                  </a:cubicBezTo>
                  <a:cubicBezTo>
                    <a:pt x="165" y="0"/>
                    <a:pt x="173" y="0"/>
                    <a:pt x="182" y="1"/>
                  </a:cubicBezTo>
                  <a:cubicBezTo>
                    <a:pt x="182" y="1"/>
                    <a:pt x="182" y="1"/>
                    <a:pt x="182" y="1"/>
                  </a:cubicBezTo>
                  <a:cubicBezTo>
                    <a:pt x="206" y="4"/>
                    <a:pt x="228" y="12"/>
                    <a:pt x="248" y="24"/>
                  </a:cubicBezTo>
                  <a:cubicBezTo>
                    <a:pt x="253" y="27"/>
                    <a:pt x="259" y="30"/>
                    <a:pt x="264" y="34"/>
                  </a:cubicBezTo>
                  <a:cubicBezTo>
                    <a:pt x="277" y="45"/>
                    <a:pt x="290" y="58"/>
                    <a:pt x="299" y="72"/>
                  </a:cubicBezTo>
                  <a:cubicBezTo>
                    <a:pt x="299" y="73"/>
                    <a:pt x="299" y="73"/>
                    <a:pt x="299" y="73"/>
                  </a:cubicBezTo>
                  <a:cubicBezTo>
                    <a:pt x="302" y="77"/>
                    <a:pt x="305" y="82"/>
                    <a:pt x="308" y="86"/>
                  </a:cubicBezTo>
                  <a:cubicBezTo>
                    <a:pt x="319" y="107"/>
                    <a:pt x="325" y="130"/>
                    <a:pt x="327" y="155"/>
                  </a:cubicBezTo>
                  <a:cubicBezTo>
                    <a:pt x="327" y="170"/>
                    <a:pt x="326" y="184"/>
                    <a:pt x="323" y="198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61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" name="그룹 63">
              <a:extLst>
                <a:ext uri="{FF2B5EF4-FFF2-40B4-BE49-F238E27FC236}">
                  <a16:creationId xmlns:a16="http://schemas.microsoft.com/office/drawing/2014/main" id="{2B5D3FE2-762D-9634-BDDB-3F1999B8C01B}"/>
                </a:ext>
              </a:extLst>
            </p:cNvPr>
            <p:cNvGrpSpPr/>
            <p:nvPr/>
          </p:nvGrpSpPr>
          <p:grpSpPr bwMode="auto">
            <a:xfrm>
              <a:off x="4335620" y="2344243"/>
              <a:ext cx="3395052" cy="2177803"/>
              <a:chOff x="119329" y="2244725"/>
              <a:chExt cx="2182433" cy="1400139"/>
            </a:xfrm>
            <a:solidFill>
              <a:schemeClr val="accent1">
                <a:alpha val="30000"/>
              </a:schemeClr>
            </a:solidFill>
          </p:grpSpPr>
          <p:sp>
            <p:nvSpPr>
              <p:cNvPr id="76" name="Freeform 25">
                <a:extLst>
                  <a:ext uri="{FF2B5EF4-FFF2-40B4-BE49-F238E27FC236}">
                    <a16:creationId xmlns:a16="http://schemas.microsoft.com/office/drawing/2014/main" id="{8A5D1C21-3A2A-5A91-66F4-A8C3CD5E7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329" y="2539318"/>
                <a:ext cx="368300" cy="368300"/>
              </a:xfrm>
              <a:custGeom>
                <a:avLst/>
                <a:gdLst>
                  <a:gd name="T0" fmla="*/ 142 w 144"/>
                  <a:gd name="T1" fmla="*/ 69 h 144"/>
                  <a:gd name="T2" fmla="*/ 76 w 144"/>
                  <a:gd name="T3" fmla="*/ 142 h 144"/>
                  <a:gd name="T4" fmla="*/ 2 w 144"/>
                  <a:gd name="T5" fmla="*/ 76 h 144"/>
                  <a:gd name="T6" fmla="*/ 69 w 144"/>
                  <a:gd name="T7" fmla="*/ 2 h 144"/>
                  <a:gd name="T8" fmla="*/ 142 w 144"/>
                  <a:gd name="T9" fmla="*/ 6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44">
                    <a:moveTo>
                      <a:pt x="142" y="69"/>
                    </a:moveTo>
                    <a:cubicBezTo>
                      <a:pt x="144" y="107"/>
                      <a:pt x="114" y="140"/>
                      <a:pt x="76" y="142"/>
                    </a:cubicBezTo>
                    <a:cubicBezTo>
                      <a:pt x="37" y="144"/>
                      <a:pt x="4" y="114"/>
                      <a:pt x="2" y="76"/>
                    </a:cubicBezTo>
                    <a:cubicBezTo>
                      <a:pt x="0" y="37"/>
                      <a:pt x="30" y="4"/>
                      <a:pt x="69" y="2"/>
                    </a:cubicBezTo>
                    <a:cubicBezTo>
                      <a:pt x="107" y="0"/>
                      <a:pt x="140" y="30"/>
                      <a:pt x="142" y="69"/>
                    </a:cubicBezTo>
                    <a:close/>
                  </a:path>
                </a:pathLst>
              </a:custGeom>
              <a:solidFill>
                <a:schemeClr val="tx2">
                  <a:lumMod val="50000"/>
                  <a:alpha val="10000"/>
                </a:schemeClr>
              </a:solidFill>
              <a:ln w="25400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77" name="Freeform 26">
                <a:extLst>
                  <a:ext uri="{FF2B5EF4-FFF2-40B4-BE49-F238E27FC236}">
                    <a16:creationId xmlns:a16="http://schemas.microsoft.com/office/drawing/2014/main" id="{BC5B1242-138E-AD56-5800-953A132DFB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1874" y="3062681"/>
                <a:ext cx="369888" cy="368300"/>
              </a:xfrm>
              <a:custGeom>
                <a:avLst/>
                <a:gdLst>
                  <a:gd name="T0" fmla="*/ 142 w 144"/>
                  <a:gd name="T1" fmla="*/ 69 h 144"/>
                  <a:gd name="T2" fmla="*/ 75 w 144"/>
                  <a:gd name="T3" fmla="*/ 142 h 144"/>
                  <a:gd name="T4" fmla="*/ 1 w 144"/>
                  <a:gd name="T5" fmla="*/ 76 h 144"/>
                  <a:gd name="T6" fmla="*/ 68 w 144"/>
                  <a:gd name="T7" fmla="*/ 2 h 144"/>
                  <a:gd name="T8" fmla="*/ 142 w 144"/>
                  <a:gd name="T9" fmla="*/ 6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44">
                    <a:moveTo>
                      <a:pt x="142" y="69"/>
                    </a:moveTo>
                    <a:cubicBezTo>
                      <a:pt x="144" y="108"/>
                      <a:pt x="114" y="141"/>
                      <a:pt x="75" y="142"/>
                    </a:cubicBezTo>
                    <a:cubicBezTo>
                      <a:pt x="36" y="144"/>
                      <a:pt x="3" y="115"/>
                      <a:pt x="1" y="76"/>
                    </a:cubicBezTo>
                    <a:cubicBezTo>
                      <a:pt x="0" y="37"/>
                      <a:pt x="29" y="4"/>
                      <a:pt x="68" y="2"/>
                    </a:cubicBezTo>
                    <a:cubicBezTo>
                      <a:pt x="107" y="0"/>
                      <a:pt x="140" y="30"/>
                      <a:pt x="142" y="6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alpha val="69000"/>
                </a:schemeClr>
              </a:solidFill>
              <a:ln w="25400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78" name="Freeform 27">
                <a:extLst>
                  <a:ext uri="{FF2B5EF4-FFF2-40B4-BE49-F238E27FC236}">
                    <a16:creationId xmlns:a16="http://schemas.microsoft.com/office/drawing/2014/main" id="{6F2A2248-40EF-8AE6-340E-AEF38F276A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381" y="3274976"/>
                <a:ext cx="371475" cy="369888"/>
              </a:xfrm>
              <a:custGeom>
                <a:avLst/>
                <a:gdLst>
                  <a:gd name="T0" fmla="*/ 143 w 145"/>
                  <a:gd name="T1" fmla="*/ 68 h 144"/>
                  <a:gd name="T2" fmla="*/ 76 w 145"/>
                  <a:gd name="T3" fmla="*/ 142 h 144"/>
                  <a:gd name="T4" fmla="*/ 2 w 145"/>
                  <a:gd name="T5" fmla="*/ 75 h 144"/>
                  <a:gd name="T6" fmla="*/ 69 w 145"/>
                  <a:gd name="T7" fmla="*/ 2 h 144"/>
                  <a:gd name="T8" fmla="*/ 143 w 145"/>
                  <a:gd name="T9" fmla="*/ 68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144">
                    <a:moveTo>
                      <a:pt x="143" y="68"/>
                    </a:moveTo>
                    <a:cubicBezTo>
                      <a:pt x="145" y="107"/>
                      <a:pt x="115" y="140"/>
                      <a:pt x="76" y="142"/>
                    </a:cubicBezTo>
                    <a:cubicBezTo>
                      <a:pt x="37" y="144"/>
                      <a:pt x="4" y="114"/>
                      <a:pt x="2" y="75"/>
                    </a:cubicBezTo>
                    <a:cubicBezTo>
                      <a:pt x="0" y="36"/>
                      <a:pt x="30" y="3"/>
                      <a:pt x="69" y="2"/>
                    </a:cubicBezTo>
                    <a:cubicBezTo>
                      <a:pt x="108" y="0"/>
                      <a:pt x="141" y="29"/>
                      <a:pt x="143" y="6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alpha val="41000"/>
                </a:schemeClr>
              </a:solidFill>
              <a:ln w="25400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79" name="Freeform 28">
                <a:extLst>
                  <a:ext uri="{FF2B5EF4-FFF2-40B4-BE49-F238E27FC236}">
                    <a16:creationId xmlns:a16="http://schemas.microsoft.com/office/drawing/2014/main" id="{BFF7EFE9-2D61-B88B-AD9B-14F182A46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4575" y="2244725"/>
                <a:ext cx="369888" cy="369888"/>
              </a:xfrm>
              <a:custGeom>
                <a:avLst/>
                <a:gdLst>
                  <a:gd name="T0" fmla="*/ 143 w 144"/>
                  <a:gd name="T1" fmla="*/ 68 h 144"/>
                  <a:gd name="T2" fmla="*/ 76 w 144"/>
                  <a:gd name="T3" fmla="*/ 142 h 144"/>
                  <a:gd name="T4" fmla="*/ 2 w 144"/>
                  <a:gd name="T5" fmla="*/ 75 h 144"/>
                  <a:gd name="T6" fmla="*/ 69 w 144"/>
                  <a:gd name="T7" fmla="*/ 2 h 144"/>
                  <a:gd name="T8" fmla="*/ 143 w 144"/>
                  <a:gd name="T9" fmla="*/ 68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44">
                    <a:moveTo>
                      <a:pt x="143" y="68"/>
                    </a:moveTo>
                    <a:cubicBezTo>
                      <a:pt x="144" y="107"/>
                      <a:pt x="115" y="140"/>
                      <a:pt x="76" y="142"/>
                    </a:cubicBezTo>
                    <a:cubicBezTo>
                      <a:pt x="37" y="144"/>
                      <a:pt x="4" y="114"/>
                      <a:pt x="2" y="75"/>
                    </a:cubicBezTo>
                    <a:cubicBezTo>
                      <a:pt x="0" y="37"/>
                      <a:pt x="30" y="4"/>
                      <a:pt x="69" y="2"/>
                    </a:cubicBezTo>
                    <a:cubicBezTo>
                      <a:pt x="108" y="0"/>
                      <a:pt x="141" y="30"/>
                      <a:pt x="143" y="68"/>
                    </a:cubicBezTo>
                    <a:close/>
                  </a:path>
                </a:pathLst>
              </a:custGeom>
              <a:solidFill>
                <a:schemeClr val="tx2">
                  <a:lumMod val="50000"/>
                  <a:alpha val="10000"/>
                </a:schemeClr>
              </a:solidFill>
              <a:ln w="25400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80" name="Freeform 29">
                <a:extLst>
                  <a:ext uri="{FF2B5EF4-FFF2-40B4-BE49-F238E27FC236}">
                    <a16:creationId xmlns:a16="http://schemas.microsoft.com/office/drawing/2014/main" id="{B9DADDEE-4674-3E00-E652-7FF61573C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8763" y="2250798"/>
                <a:ext cx="138113" cy="139700"/>
              </a:xfrm>
              <a:custGeom>
                <a:avLst/>
                <a:gdLst>
                  <a:gd name="T0" fmla="*/ 53 w 54"/>
                  <a:gd name="T1" fmla="*/ 25 h 54"/>
                  <a:gd name="T2" fmla="*/ 28 w 54"/>
                  <a:gd name="T3" fmla="*/ 53 h 54"/>
                  <a:gd name="T4" fmla="*/ 1 w 54"/>
                  <a:gd name="T5" fmla="*/ 28 h 54"/>
                  <a:gd name="T6" fmla="*/ 26 w 54"/>
                  <a:gd name="T7" fmla="*/ 1 h 54"/>
                  <a:gd name="T8" fmla="*/ 53 w 54"/>
                  <a:gd name="T9" fmla="*/ 2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54">
                    <a:moveTo>
                      <a:pt x="53" y="25"/>
                    </a:moveTo>
                    <a:cubicBezTo>
                      <a:pt x="54" y="40"/>
                      <a:pt x="43" y="52"/>
                      <a:pt x="28" y="53"/>
                    </a:cubicBezTo>
                    <a:cubicBezTo>
                      <a:pt x="14" y="54"/>
                      <a:pt x="2" y="42"/>
                      <a:pt x="1" y="28"/>
                    </a:cubicBezTo>
                    <a:cubicBezTo>
                      <a:pt x="0" y="14"/>
                      <a:pt x="11" y="1"/>
                      <a:pt x="26" y="1"/>
                    </a:cubicBezTo>
                    <a:cubicBezTo>
                      <a:pt x="40" y="0"/>
                      <a:pt x="52" y="11"/>
                      <a:pt x="53" y="25"/>
                    </a:cubicBezTo>
                    <a:close/>
                  </a:path>
                </a:pathLst>
              </a:cu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</p:grpSp>
        <p:grpSp>
          <p:nvGrpSpPr>
            <p:cNvPr id="41" name="그룹 70">
              <a:extLst>
                <a:ext uri="{FF2B5EF4-FFF2-40B4-BE49-F238E27FC236}">
                  <a16:creationId xmlns:a16="http://schemas.microsoft.com/office/drawing/2014/main" id="{DA358D23-5FD7-640C-297D-1636041094DF}"/>
                </a:ext>
              </a:extLst>
            </p:cNvPr>
            <p:cNvGrpSpPr/>
            <p:nvPr/>
          </p:nvGrpSpPr>
          <p:grpSpPr bwMode="auto">
            <a:xfrm>
              <a:off x="5236596" y="2880069"/>
              <a:ext cx="1874396" cy="1417336"/>
              <a:chOff x="4337050" y="2176464"/>
              <a:chExt cx="1204913" cy="911224"/>
            </a:xfrm>
            <a:solidFill>
              <a:schemeClr val="accent1">
                <a:alpha val="60000"/>
              </a:schemeClr>
            </a:solidFill>
          </p:grpSpPr>
          <p:sp>
            <p:nvSpPr>
              <p:cNvPr id="73" name="Freeform 32">
                <a:extLst>
                  <a:ext uri="{FF2B5EF4-FFF2-40B4-BE49-F238E27FC236}">
                    <a16:creationId xmlns:a16="http://schemas.microsoft.com/office/drawing/2014/main" id="{258A5C9D-6F8E-2349-1138-2A83A7FE6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7050" y="2176464"/>
                <a:ext cx="630238" cy="631825"/>
              </a:xfrm>
              <a:custGeom>
                <a:avLst/>
                <a:gdLst>
                  <a:gd name="T0" fmla="*/ 243 w 246"/>
                  <a:gd name="T1" fmla="*/ 118 h 247"/>
                  <a:gd name="T2" fmla="*/ 129 w 246"/>
                  <a:gd name="T3" fmla="*/ 243 h 247"/>
                  <a:gd name="T4" fmla="*/ 3 w 246"/>
                  <a:gd name="T5" fmla="*/ 130 h 247"/>
                  <a:gd name="T6" fmla="*/ 117 w 246"/>
                  <a:gd name="T7" fmla="*/ 4 h 247"/>
                  <a:gd name="T8" fmla="*/ 243 w 246"/>
                  <a:gd name="T9" fmla="*/ 118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6" h="247">
                    <a:moveTo>
                      <a:pt x="243" y="118"/>
                    </a:moveTo>
                    <a:cubicBezTo>
                      <a:pt x="246" y="184"/>
                      <a:pt x="195" y="240"/>
                      <a:pt x="129" y="243"/>
                    </a:cubicBezTo>
                    <a:cubicBezTo>
                      <a:pt x="63" y="247"/>
                      <a:pt x="7" y="196"/>
                      <a:pt x="3" y="130"/>
                    </a:cubicBezTo>
                    <a:cubicBezTo>
                      <a:pt x="0" y="63"/>
                      <a:pt x="51" y="7"/>
                      <a:pt x="117" y="4"/>
                    </a:cubicBezTo>
                    <a:cubicBezTo>
                      <a:pt x="183" y="0"/>
                      <a:pt x="240" y="51"/>
                      <a:pt x="243" y="11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  <a:alpha val="85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ea typeface="+mn-ea"/>
                  <a:cs typeface="Roboto condensed"/>
                </a:endParaRPr>
              </a:p>
            </p:txBody>
          </p:sp>
          <p:sp>
            <p:nvSpPr>
              <p:cNvPr id="75" name="Freeform 33">
                <a:extLst>
                  <a:ext uri="{FF2B5EF4-FFF2-40B4-BE49-F238E27FC236}">
                    <a16:creationId xmlns:a16="http://schemas.microsoft.com/office/drawing/2014/main" id="{3D6066F3-A33A-F4AD-666C-5DC034C0B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3325" y="2560638"/>
                <a:ext cx="528638" cy="527050"/>
              </a:xfrm>
              <a:custGeom>
                <a:avLst/>
                <a:gdLst>
                  <a:gd name="T0" fmla="*/ 204 w 206"/>
                  <a:gd name="T1" fmla="*/ 98 h 206"/>
                  <a:gd name="T2" fmla="*/ 108 w 206"/>
                  <a:gd name="T3" fmla="*/ 203 h 206"/>
                  <a:gd name="T4" fmla="*/ 3 w 206"/>
                  <a:gd name="T5" fmla="*/ 108 h 206"/>
                  <a:gd name="T6" fmla="*/ 98 w 206"/>
                  <a:gd name="T7" fmla="*/ 3 h 206"/>
                  <a:gd name="T8" fmla="*/ 204 w 206"/>
                  <a:gd name="T9" fmla="*/ 9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" h="206">
                    <a:moveTo>
                      <a:pt x="204" y="98"/>
                    </a:moveTo>
                    <a:cubicBezTo>
                      <a:pt x="206" y="153"/>
                      <a:pt x="164" y="200"/>
                      <a:pt x="108" y="203"/>
                    </a:cubicBezTo>
                    <a:cubicBezTo>
                      <a:pt x="53" y="206"/>
                      <a:pt x="6" y="163"/>
                      <a:pt x="3" y="108"/>
                    </a:cubicBezTo>
                    <a:cubicBezTo>
                      <a:pt x="0" y="52"/>
                      <a:pt x="43" y="5"/>
                      <a:pt x="98" y="3"/>
                    </a:cubicBezTo>
                    <a:cubicBezTo>
                      <a:pt x="154" y="0"/>
                      <a:pt x="201" y="42"/>
                      <a:pt x="204" y="9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  <a:alpha val="41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ea typeface="+mn-ea"/>
                  <a:cs typeface="Roboto condensed"/>
                </a:endParaRPr>
              </a:p>
            </p:txBody>
          </p:sp>
        </p:grpSp>
        <p:grpSp>
          <p:nvGrpSpPr>
            <p:cNvPr id="44" name="그룹 74">
              <a:extLst>
                <a:ext uri="{FF2B5EF4-FFF2-40B4-BE49-F238E27FC236}">
                  <a16:creationId xmlns:a16="http://schemas.microsoft.com/office/drawing/2014/main" id="{F6C7B8DB-2F8D-7893-BD87-25BB20DCA7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6591" y="1224334"/>
              <a:ext cx="3161889" cy="4110795"/>
              <a:chOff x="3375849" y="785097"/>
              <a:chExt cx="2445824" cy="3180256"/>
            </a:xfrm>
          </p:grpSpPr>
          <p:sp>
            <p:nvSpPr>
              <p:cNvPr id="46" name="Freeform 5">
                <a:extLst>
                  <a:ext uri="{FF2B5EF4-FFF2-40B4-BE49-F238E27FC236}">
                    <a16:creationId xmlns:a16="http://schemas.microsoft.com/office/drawing/2014/main" id="{BAD2CD2D-94DF-3FAA-FCA1-AC0D3D963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785" y="1469395"/>
                <a:ext cx="616999" cy="612674"/>
              </a:xfrm>
              <a:custGeom>
                <a:avLst/>
                <a:gdLst>
                  <a:gd name="T0" fmla="*/ 197 w 200"/>
                  <a:gd name="T1" fmla="*/ 95 h 199"/>
                  <a:gd name="T2" fmla="*/ 105 w 200"/>
                  <a:gd name="T3" fmla="*/ 197 h 199"/>
                  <a:gd name="T4" fmla="*/ 3 w 200"/>
                  <a:gd name="T5" fmla="*/ 105 h 199"/>
                  <a:gd name="T6" fmla="*/ 95 w 200"/>
                  <a:gd name="T7" fmla="*/ 3 h 199"/>
                  <a:gd name="T8" fmla="*/ 197 w 200"/>
                  <a:gd name="T9" fmla="*/ 95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" h="199">
                    <a:moveTo>
                      <a:pt x="197" y="95"/>
                    </a:moveTo>
                    <a:cubicBezTo>
                      <a:pt x="200" y="148"/>
                      <a:pt x="158" y="194"/>
                      <a:pt x="105" y="197"/>
                    </a:cubicBezTo>
                    <a:cubicBezTo>
                      <a:pt x="51" y="199"/>
                      <a:pt x="6" y="158"/>
                      <a:pt x="3" y="105"/>
                    </a:cubicBezTo>
                    <a:cubicBezTo>
                      <a:pt x="0" y="51"/>
                      <a:pt x="42" y="5"/>
                      <a:pt x="95" y="3"/>
                    </a:cubicBezTo>
                    <a:cubicBezTo>
                      <a:pt x="149" y="0"/>
                      <a:pt x="194" y="41"/>
                      <a:pt x="197" y="9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47" name="Freeform 6">
                <a:extLst>
                  <a:ext uri="{FF2B5EF4-FFF2-40B4-BE49-F238E27FC236}">
                    <a16:creationId xmlns:a16="http://schemas.microsoft.com/office/drawing/2014/main" id="{CBE8CCF5-1F2E-D090-CA55-ADD409CF8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3494" y="2445297"/>
                <a:ext cx="213012" cy="214509"/>
              </a:xfrm>
              <a:custGeom>
                <a:avLst/>
                <a:gdLst>
                  <a:gd name="T0" fmla="*/ 68 w 69"/>
                  <a:gd name="T1" fmla="*/ 33 h 69"/>
                  <a:gd name="T2" fmla="*/ 36 w 69"/>
                  <a:gd name="T3" fmla="*/ 68 h 69"/>
                  <a:gd name="T4" fmla="*/ 0 w 69"/>
                  <a:gd name="T5" fmla="*/ 36 h 69"/>
                  <a:gd name="T6" fmla="*/ 32 w 69"/>
                  <a:gd name="T7" fmla="*/ 1 h 69"/>
                  <a:gd name="T8" fmla="*/ 68 w 69"/>
                  <a:gd name="T9" fmla="*/ 3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69">
                    <a:moveTo>
                      <a:pt x="68" y="33"/>
                    </a:moveTo>
                    <a:cubicBezTo>
                      <a:pt x="69" y="52"/>
                      <a:pt x="54" y="67"/>
                      <a:pt x="36" y="68"/>
                    </a:cubicBezTo>
                    <a:cubicBezTo>
                      <a:pt x="17" y="69"/>
                      <a:pt x="1" y="55"/>
                      <a:pt x="0" y="36"/>
                    </a:cubicBezTo>
                    <a:cubicBezTo>
                      <a:pt x="0" y="18"/>
                      <a:pt x="14" y="2"/>
                      <a:pt x="32" y="1"/>
                    </a:cubicBezTo>
                    <a:cubicBezTo>
                      <a:pt x="51" y="0"/>
                      <a:pt x="67" y="14"/>
                      <a:pt x="68" y="33"/>
                    </a:cubicBezTo>
                    <a:close/>
                  </a:path>
                </a:pathLst>
              </a:cu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50" name="Freeform 7">
                <a:extLst>
                  <a:ext uri="{FF2B5EF4-FFF2-40B4-BE49-F238E27FC236}">
                    <a16:creationId xmlns:a16="http://schemas.microsoft.com/office/drawing/2014/main" id="{34E1E307-FBF1-9E7F-08C4-9567AB518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5849" y="1454236"/>
                <a:ext cx="195384" cy="196878"/>
              </a:xfrm>
              <a:custGeom>
                <a:avLst/>
                <a:gdLst>
                  <a:gd name="T0" fmla="*/ 62 w 63"/>
                  <a:gd name="T1" fmla="*/ 30 h 64"/>
                  <a:gd name="T2" fmla="*/ 33 w 63"/>
                  <a:gd name="T3" fmla="*/ 63 h 64"/>
                  <a:gd name="T4" fmla="*/ 1 w 63"/>
                  <a:gd name="T5" fmla="*/ 34 h 64"/>
                  <a:gd name="T6" fmla="*/ 30 w 63"/>
                  <a:gd name="T7" fmla="*/ 1 h 64"/>
                  <a:gd name="T8" fmla="*/ 62 w 63"/>
                  <a:gd name="T9" fmla="*/ 3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64">
                    <a:moveTo>
                      <a:pt x="62" y="30"/>
                    </a:moveTo>
                    <a:cubicBezTo>
                      <a:pt x="63" y="47"/>
                      <a:pt x="50" y="62"/>
                      <a:pt x="33" y="63"/>
                    </a:cubicBezTo>
                    <a:cubicBezTo>
                      <a:pt x="16" y="64"/>
                      <a:pt x="1" y="51"/>
                      <a:pt x="1" y="34"/>
                    </a:cubicBezTo>
                    <a:cubicBezTo>
                      <a:pt x="0" y="16"/>
                      <a:pt x="13" y="2"/>
                      <a:pt x="30" y="1"/>
                    </a:cubicBezTo>
                    <a:cubicBezTo>
                      <a:pt x="47" y="0"/>
                      <a:pt x="62" y="13"/>
                      <a:pt x="62" y="30"/>
                    </a:cubicBezTo>
                    <a:close/>
                  </a:path>
                </a:pathLst>
              </a:cu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53" name="Freeform 8">
                <a:extLst>
                  <a:ext uri="{FF2B5EF4-FFF2-40B4-BE49-F238E27FC236}">
                    <a16:creationId xmlns:a16="http://schemas.microsoft.com/office/drawing/2014/main" id="{4D243282-B5DB-AF4F-A9E3-DD873E4649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7192" y="785097"/>
                <a:ext cx="196852" cy="198347"/>
              </a:xfrm>
              <a:custGeom>
                <a:avLst/>
                <a:gdLst>
                  <a:gd name="T0" fmla="*/ 63 w 64"/>
                  <a:gd name="T1" fmla="*/ 31 h 64"/>
                  <a:gd name="T2" fmla="*/ 33 w 64"/>
                  <a:gd name="T3" fmla="*/ 63 h 64"/>
                  <a:gd name="T4" fmla="*/ 1 w 64"/>
                  <a:gd name="T5" fmla="*/ 34 h 64"/>
                  <a:gd name="T6" fmla="*/ 30 w 64"/>
                  <a:gd name="T7" fmla="*/ 1 h 64"/>
                  <a:gd name="T8" fmla="*/ 63 w 64"/>
                  <a:gd name="T9" fmla="*/ 3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4">
                    <a:moveTo>
                      <a:pt x="63" y="31"/>
                    </a:moveTo>
                    <a:cubicBezTo>
                      <a:pt x="64" y="48"/>
                      <a:pt x="50" y="62"/>
                      <a:pt x="33" y="63"/>
                    </a:cubicBezTo>
                    <a:cubicBezTo>
                      <a:pt x="16" y="64"/>
                      <a:pt x="2" y="51"/>
                      <a:pt x="1" y="34"/>
                    </a:cubicBezTo>
                    <a:cubicBezTo>
                      <a:pt x="0" y="17"/>
                      <a:pt x="13" y="2"/>
                      <a:pt x="30" y="1"/>
                    </a:cubicBezTo>
                    <a:cubicBezTo>
                      <a:pt x="47" y="0"/>
                      <a:pt x="62" y="13"/>
                      <a:pt x="63" y="31"/>
                    </a:cubicBezTo>
                    <a:close/>
                  </a:path>
                </a:pathLst>
              </a:cu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56" name="Freeform 14">
                <a:extLst>
                  <a:ext uri="{FF2B5EF4-FFF2-40B4-BE49-F238E27FC236}">
                    <a16:creationId xmlns:a16="http://schemas.microsoft.com/office/drawing/2014/main" id="{1DB685DE-2462-1BDA-86D2-B1D3B90EB3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703" y="1922781"/>
                <a:ext cx="283525" cy="286502"/>
              </a:xfrm>
              <a:custGeom>
                <a:avLst/>
                <a:gdLst>
                  <a:gd name="T0" fmla="*/ 91 w 92"/>
                  <a:gd name="T1" fmla="*/ 44 h 93"/>
                  <a:gd name="T2" fmla="*/ 48 w 92"/>
                  <a:gd name="T3" fmla="*/ 91 h 93"/>
                  <a:gd name="T4" fmla="*/ 1 w 92"/>
                  <a:gd name="T5" fmla="*/ 49 h 93"/>
                  <a:gd name="T6" fmla="*/ 44 w 92"/>
                  <a:gd name="T7" fmla="*/ 1 h 93"/>
                  <a:gd name="T8" fmla="*/ 91 w 92"/>
                  <a:gd name="T9" fmla="*/ 4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93">
                    <a:moveTo>
                      <a:pt x="91" y="44"/>
                    </a:moveTo>
                    <a:cubicBezTo>
                      <a:pt x="92" y="69"/>
                      <a:pt x="73" y="90"/>
                      <a:pt x="48" y="91"/>
                    </a:cubicBezTo>
                    <a:cubicBezTo>
                      <a:pt x="23" y="93"/>
                      <a:pt x="2" y="73"/>
                      <a:pt x="1" y="49"/>
                    </a:cubicBezTo>
                    <a:cubicBezTo>
                      <a:pt x="0" y="24"/>
                      <a:pt x="19" y="3"/>
                      <a:pt x="44" y="1"/>
                    </a:cubicBezTo>
                    <a:cubicBezTo>
                      <a:pt x="69" y="0"/>
                      <a:pt x="90" y="19"/>
                      <a:pt x="91" y="44"/>
                    </a:cubicBezTo>
                    <a:close/>
                  </a:path>
                </a:pathLst>
              </a:cu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68" name="Freeform 15">
                <a:extLst>
                  <a:ext uri="{FF2B5EF4-FFF2-40B4-BE49-F238E27FC236}">
                    <a16:creationId xmlns:a16="http://schemas.microsoft.com/office/drawing/2014/main" id="{6F4D31DE-B76F-38A4-5D9A-B5248285E0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2257" y="2466972"/>
                <a:ext cx="286465" cy="286502"/>
              </a:xfrm>
              <a:custGeom>
                <a:avLst/>
                <a:gdLst>
                  <a:gd name="T0" fmla="*/ 92 w 93"/>
                  <a:gd name="T1" fmla="*/ 44 h 93"/>
                  <a:gd name="T2" fmla="*/ 49 w 93"/>
                  <a:gd name="T3" fmla="*/ 91 h 93"/>
                  <a:gd name="T4" fmla="*/ 2 w 93"/>
                  <a:gd name="T5" fmla="*/ 49 h 93"/>
                  <a:gd name="T6" fmla="*/ 44 w 93"/>
                  <a:gd name="T7" fmla="*/ 1 h 93"/>
                  <a:gd name="T8" fmla="*/ 92 w 93"/>
                  <a:gd name="T9" fmla="*/ 4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" h="93">
                    <a:moveTo>
                      <a:pt x="92" y="44"/>
                    </a:moveTo>
                    <a:cubicBezTo>
                      <a:pt x="93" y="69"/>
                      <a:pt x="74" y="90"/>
                      <a:pt x="49" y="91"/>
                    </a:cubicBezTo>
                    <a:cubicBezTo>
                      <a:pt x="24" y="93"/>
                      <a:pt x="3" y="74"/>
                      <a:pt x="2" y="49"/>
                    </a:cubicBezTo>
                    <a:cubicBezTo>
                      <a:pt x="0" y="24"/>
                      <a:pt x="19" y="3"/>
                      <a:pt x="44" y="1"/>
                    </a:cubicBezTo>
                    <a:cubicBezTo>
                      <a:pt x="69" y="0"/>
                      <a:pt x="90" y="19"/>
                      <a:pt x="92" y="44"/>
                    </a:cubicBezTo>
                    <a:close/>
                  </a:path>
                </a:pathLst>
              </a:cu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70" name="Freeform 16">
                <a:extLst>
                  <a:ext uri="{FF2B5EF4-FFF2-40B4-BE49-F238E27FC236}">
                    <a16:creationId xmlns:a16="http://schemas.microsoft.com/office/drawing/2014/main" id="{E9C6A8A8-2B54-AF5F-9A05-2D7A6F0B5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851" y="2920154"/>
                <a:ext cx="1052822" cy="1045199"/>
              </a:xfrm>
              <a:custGeom>
                <a:avLst/>
                <a:gdLst>
                  <a:gd name="T0" fmla="*/ 192 w 194"/>
                  <a:gd name="T1" fmla="*/ 93 h 193"/>
                  <a:gd name="T2" fmla="*/ 101 w 194"/>
                  <a:gd name="T3" fmla="*/ 192 h 193"/>
                  <a:gd name="T4" fmla="*/ 55 w 194"/>
                  <a:gd name="T5" fmla="*/ 183 h 193"/>
                  <a:gd name="T6" fmla="*/ 40 w 194"/>
                  <a:gd name="T7" fmla="*/ 174 h 193"/>
                  <a:gd name="T8" fmla="*/ 6 w 194"/>
                  <a:gd name="T9" fmla="*/ 127 h 193"/>
                  <a:gd name="T10" fmla="*/ 1 w 194"/>
                  <a:gd name="T11" fmla="*/ 109 h 193"/>
                  <a:gd name="T12" fmla="*/ 1 w 194"/>
                  <a:gd name="T13" fmla="*/ 101 h 193"/>
                  <a:gd name="T14" fmla="*/ 18 w 194"/>
                  <a:gd name="T15" fmla="*/ 43 h 193"/>
                  <a:gd name="T16" fmla="*/ 48 w 194"/>
                  <a:gd name="T17" fmla="*/ 14 h 193"/>
                  <a:gd name="T18" fmla="*/ 92 w 194"/>
                  <a:gd name="T19" fmla="*/ 1 h 193"/>
                  <a:gd name="T20" fmla="*/ 179 w 194"/>
                  <a:gd name="T21" fmla="*/ 48 h 193"/>
                  <a:gd name="T22" fmla="*/ 179 w 194"/>
                  <a:gd name="T23" fmla="*/ 48 h 193"/>
                  <a:gd name="T24" fmla="*/ 192 w 194"/>
                  <a:gd name="T25" fmla="*/ 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4" h="193">
                    <a:moveTo>
                      <a:pt x="192" y="93"/>
                    </a:moveTo>
                    <a:cubicBezTo>
                      <a:pt x="194" y="145"/>
                      <a:pt x="153" y="190"/>
                      <a:pt x="101" y="192"/>
                    </a:cubicBezTo>
                    <a:cubicBezTo>
                      <a:pt x="84" y="193"/>
                      <a:pt x="69" y="190"/>
                      <a:pt x="55" y="183"/>
                    </a:cubicBezTo>
                    <a:cubicBezTo>
                      <a:pt x="50" y="181"/>
                      <a:pt x="45" y="178"/>
                      <a:pt x="40" y="174"/>
                    </a:cubicBezTo>
                    <a:cubicBezTo>
                      <a:pt x="25" y="163"/>
                      <a:pt x="12" y="147"/>
                      <a:pt x="6" y="127"/>
                    </a:cubicBezTo>
                    <a:cubicBezTo>
                      <a:pt x="4" y="122"/>
                      <a:pt x="2" y="115"/>
                      <a:pt x="1" y="109"/>
                    </a:cubicBezTo>
                    <a:cubicBezTo>
                      <a:pt x="1" y="106"/>
                      <a:pt x="1" y="104"/>
                      <a:pt x="1" y="101"/>
                    </a:cubicBezTo>
                    <a:cubicBezTo>
                      <a:pt x="0" y="79"/>
                      <a:pt x="6" y="59"/>
                      <a:pt x="18" y="43"/>
                    </a:cubicBezTo>
                    <a:cubicBezTo>
                      <a:pt x="26" y="31"/>
                      <a:pt x="36" y="21"/>
                      <a:pt x="48" y="14"/>
                    </a:cubicBezTo>
                    <a:cubicBezTo>
                      <a:pt x="61" y="6"/>
                      <a:pt x="76" y="2"/>
                      <a:pt x="92" y="1"/>
                    </a:cubicBezTo>
                    <a:cubicBezTo>
                      <a:pt x="129" y="0"/>
                      <a:pt x="161" y="19"/>
                      <a:pt x="179" y="48"/>
                    </a:cubicBezTo>
                    <a:cubicBezTo>
                      <a:pt x="179" y="48"/>
                      <a:pt x="179" y="48"/>
                      <a:pt x="179" y="48"/>
                    </a:cubicBezTo>
                    <a:cubicBezTo>
                      <a:pt x="187" y="61"/>
                      <a:pt x="191" y="76"/>
                      <a:pt x="192" y="93"/>
                    </a:cubicBezTo>
                    <a:close/>
                  </a:path>
                </a:pathLst>
              </a:cu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latin typeface="Roboto condensed"/>
                  <a:cs typeface="Roboto condensed"/>
                </a:endParaRPr>
              </a:p>
            </p:txBody>
          </p:sp>
          <p:sp>
            <p:nvSpPr>
              <p:cNvPr id="71" name="Freeform 17">
                <a:extLst>
                  <a:ext uri="{FF2B5EF4-FFF2-40B4-BE49-F238E27FC236}">
                    <a16:creationId xmlns:a16="http://schemas.microsoft.com/office/drawing/2014/main" id="{8C2972C6-6758-3162-DB66-3DD5E9F78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813" y="2753303"/>
                <a:ext cx="867601" cy="867718"/>
              </a:xfrm>
              <a:custGeom>
                <a:avLst/>
                <a:gdLst>
                  <a:gd name="T0" fmla="*/ 232 w 234"/>
                  <a:gd name="T1" fmla="*/ 112 h 234"/>
                  <a:gd name="T2" fmla="*/ 122 w 234"/>
                  <a:gd name="T3" fmla="*/ 232 h 234"/>
                  <a:gd name="T4" fmla="*/ 3 w 234"/>
                  <a:gd name="T5" fmla="*/ 122 h 234"/>
                  <a:gd name="T6" fmla="*/ 112 w 234"/>
                  <a:gd name="T7" fmla="*/ 3 h 234"/>
                  <a:gd name="T8" fmla="*/ 232 w 234"/>
                  <a:gd name="T9" fmla="*/ 1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232" y="112"/>
                    </a:moveTo>
                    <a:cubicBezTo>
                      <a:pt x="234" y="175"/>
                      <a:pt x="185" y="229"/>
                      <a:pt x="122" y="232"/>
                    </a:cubicBezTo>
                    <a:cubicBezTo>
                      <a:pt x="59" y="234"/>
                      <a:pt x="6" y="185"/>
                      <a:pt x="3" y="122"/>
                    </a:cubicBezTo>
                    <a:cubicBezTo>
                      <a:pt x="0" y="59"/>
                      <a:pt x="49" y="6"/>
                      <a:pt x="112" y="3"/>
                    </a:cubicBezTo>
                    <a:cubicBezTo>
                      <a:pt x="176" y="0"/>
                      <a:pt x="229" y="49"/>
                      <a:pt x="232" y="112"/>
                    </a:cubicBezTo>
                    <a:close/>
                  </a:path>
                </a:pathLst>
              </a:cu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900" b="1" dirty="0">
                  <a:gradFill>
                    <a:gsLst>
                      <a:gs pos="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0"/>
                  </a:gra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72" name="Oval 19">
                <a:extLst>
                  <a:ext uri="{FF2B5EF4-FFF2-40B4-BE49-F238E27FC236}">
                    <a16:creationId xmlns:a16="http://schemas.microsoft.com/office/drawing/2014/main" id="{7268E1D7-8919-2FA1-C42A-C85F81EDD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7748" y="980317"/>
                <a:ext cx="809445" cy="809552"/>
              </a:xfrm>
              <a:prstGeom prst="ellipse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900" b="1" dirty="0">
                  <a:gradFill>
                    <a:gsLst>
                      <a:gs pos="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0"/>
                  </a:gradFill>
                  <a:latin typeface="Roboto condensed"/>
                  <a:cs typeface="Roboto condensed"/>
                </a:endParaRPr>
              </a:p>
            </p:txBody>
          </p:sp>
        </p:grp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47EC3C1-D7CB-5F18-1607-7A136464D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846" y="2484854"/>
              <a:ext cx="1437269" cy="1435180"/>
            </a:xfrm>
            <a:custGeom>
              <a:avLst/>
              <a:gdLst>
                <a:gd name="T0" fmla="*/ 323 w 328"/>
                <a:gd name="T1" fmla="*/ 156 h 328"/>
                <a:gd name="T2" fmla="*/ 172 w 328"/>
                <a:gd name="T3" fmla="*/ 323 h 328"/>
                <a:gd name="T4" fmla="*/ 4 w 328"/>
                <a:gd name="T5" fmla="*/ 172 h 328"/>
                <a:gd name="T6" fmla="*/ 156 w 328"/>
                <a:gd name="T7" fmla="*/ 4 h 328"/>
                <a:gd name="T8" fmla="*/ 323 w 328"/>
                <a:gd name="T9" fmla="*/ 15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328">
                  <a:moveTo>
                    <a:pt x="323" y="156"/>
                  </a:moveTo>
                  <a:cubicBezTo>
                    <a:pt x="328" y="244"/>
                    <a:pt x="260" y="319"/>
                    <a:pt x="172" y="323"/>
                  </a:cubicBezTo>
                  <a:cubicBezTo>
                    <a:pt x="84" y="328"/>
                    <a:pt x="9" y="260"/>
                    <a:pt x="4" y="172"/>
                  </a:cubicBezTo>
                  <a:cubicBezTo>
                    <a:pt x="0" y="84"/>
                    <a:pt x="68" y="9"/>
                    <a:pt x="156" y="4"/>
                  </a:cubicBezTo>
                  <a:cubicBezTo>
                    <a:pt x="244" y="0"/>
                    <a:pt x="319" y="68"/>
                    <a:pt x="323" y="156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>
                <a:latin typeface="Roboto condensed"/>
                <a:ea typeface="+mn-ea"/>
                <a:cs typeface="Roboto condensed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24CE5A6C-C4A9-636A-614B-3AEC1BA67CDB}"/>
              </a:ext>
            </a:extLst>
          </p:cNvPr>
          <p:cNvSpPr txBox="1"/>
          <p:nvPr/>
        </p:nvSpPr>
        <p:spPr>
          <a:xfrm>
            <a:off x="5117094" y="555371"/>
            <a:ext cx="695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/>
              <a:t>По следующим тематикам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75F023D-3474-D83A-9B66-8E290D40CAD4}"/>
              </a:ext>
            </a:extLst>
          </p:cNvPr>
          <p:cNvSpPr txBox="1"/>
          <p:nvPr/>
        </p:nvSpPr>
        <p:spPr>
          <a:xfrm>
            <a:off x="304800" y="549561"/>
            <a:ext cx="2648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C40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Содержание заявки</a:t>
            </a:r>
            <a:endParaRPr lang="en-US" b="1" dirty="0">
              <a:solidFill>
                <a:srgbClr val="FFC40A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A8A34F7-5EAA-A532-15C6-8D5D4BE1EF41}"/>
              </a:ext>
            </a:extLst>
          </p:cNvPr>
          <p:cNvSpPr/>
          <p:nvPr/>
        </p:nvSpPr>
        <p:spPr>
          <a:xfrm>
            <a:off x="4907280" y="1036320"/>
            <a:ext cx="7284720" cy="582168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CC70FC-8F6B-D6CD-13D3-58CB89FBA128}"/>
              </a:ext>
            </a:extLst>
          </p:cNvPr>
          <p:cNvSpPr txBox="1"/>
          <p:nvPr/>
        </p:nvSpPr>
        <p:spPr>
          <a:xfrm>
            <a:off x="5086796" y="1185629"/>
            <a:ext cx="6096000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</a:pPr>
            <a:r>
              <a:rPr lang="ru-RU" sz="1400" b="1" dirty="0"/>
              <a:t>Естественно-научные аспекты финансовой безопасности</a:t>
            </a:r>
            <a:endParaRPr lang="ru-RU" sz="1400" b="1" strike="noStrike" spc="-1" dirty="0">
              <a:solidFill>
                <a:srgbClr val="000000"/>
              </a:solidFill>
              <a:latin typeface="Gilroy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Теория вероятности, комбинаторика и графы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Управление большими данными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Искусственный интеллект </a:t>
            </a:r>
            <a:r>
              <a:rPr lang="ru-RU" sz="1400" b="0" i="1" strike="noStrike" spc="-1" dirty="0">
                <a:solidFill>
                  <a:srgbClr val="000000"/>
                </a:solidFill>
                <a:latin typeface="Gilroy"/>
              </a:rPr>
              <a:t>и </a:t>
            </a: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Машинное обучение   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Цифровая трансформация организации</a:t>
            </a:r>
            <a:r>
              <a:rPr lang="ru-RU" sz="1400" b="0" i="1" strike="noStrike" spc="-1" dirty="0">
                <a:solidFill>
                  <a:srgbClr val="000000"/>
                </a:solidFill>
                <a:latin typeface="Gilroy"/>
              </a:rPr>
              <a:t> 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Цифровые платежные средства 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Управление проектами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Информационная безопасность 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Корпоративные финансы </a:t>
            </a:r>
            <a:endParaRPr lang="ru-RU" sz="1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b="0" strike="noStrike" spc="-1" dirty="0">
                <a:solidFill>
                  <a:srgbClr val="000000"/>
                </a:solidFill>
                <a:latin typeface="Gilroy"/>
              </a:rPr>
              <a:t>Финансовая грамотность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E7FC172-CE9A-030C-4A7B-C34EF035020B}"/>
              </a:ext>
            </a:extLst>
          </p:cNvPr>
          <p:cNvSpPr txBox="1"/>
          <p:nvPr/>
        </p:nvSpPr>
        <p:spPr>
          <a:xfrm>
            <a:off x="5117094" y="4366112"/>
            <a:ext cx="6096000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343080" indent="-3427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  <a:defRPr sz="1400" b="0" strike="noStrike" spc="-1">
                <a:solidFill>
                  <a:srgbClr val="000000"/>
                </a:solidFill>
                <a:latin typeface="Gilroy"/>
              </a:defRPr>
            </a:lvl1pPr>
          </a:lstStyle>
          <a:p>
            <a:pPr marL="360" indent="0"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Гуманитарные аспекты финансовой безопасности в современном мире:</a:t>
            </a:r>
          </a:p>
          <a:p>
            <a:r>
              <a:rPr lang="ru-RU" dirty="0"/>
              <a:t>Угрозы и новые вызовы</a:t>
            </a:r>
          </a:p>
          <a:p>
            <a:r>
              <a:rPr lang="ru-RU" dirty="0"/>
              <a:t>Влияние на личность и развитие человека</a:t>
            </a:r>
          </a:p>
          <a:p>
            <a:r>
              <a:rPr lang="ru-RU" dirty="0"/>
              <a:t>Влияние на домохозяйства и институт семьи</a:t>
            </a:r>
          </a:p>
          <a:p>
            <a:r>
              <a:rPr lang="ru-RU" dirty="0"/>
              <a:t>Роль организации в вопросах финансовой безопасности</a:t>
            </a:r>
          </a:p>
          <a:p>
            <a:r>
              <a:rPr lang="ru-RU" dirty="0"/>
              <a:t>Международные отношения и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146976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6"/>
          <p:cNvSpPr>
            <a:spLocks noEditPoints="1"/>
          </p:cNvSpPr>
          <p:nvPr/>
        </p:nvSpPr>
        <p:spPr bwMode="auto">
          <a:xfrm>
            <a:off x="5674890" y="1726451"/>
            <a:ext cx="1089250" cy="955250"/>
          </a:xfrm>
          <a:custGeom>
            <a:avLst/>
            <a:gdLst>
              <a:gd name="T0" fmla="*/ 3333 w 4106"/>
              <a:gd name="T1" fmla="*/ 1124 h 3600"/>
              <a:gd name="T2" fmla="*/ 3282 w 4106"/>
              <a:gd name="T3" fmla="*/ 1400 h 3600"/>
              <a:gd name="T4" fmla="*/ 3337 w 4106"/>
              <a:gd name="T5" fmla="*/ 1495 h 3600"/>
              <a:gd name="T6" fmla="*/ 3503 w 4106"/>
              <a:gd name="T7" fmla="*/ 1464 h 3600"/>
              <a:gd name="T8" fmla="*/ 3645 w 4106"/>
              <a:gd name="T9" fmla="*/ 1376 h 3600"/>
              <a:gd name="T10" fmla="*/ 3746 w 4106"/>
              <a:gd name="T11" fmla="*/ 1248 h 3600"/>
              <a:gd name="T12" fmla="*/ 3797 w 4106"/>
              <a:gd name="T13" fmla="*/ 1087 h 3600"/>
              <a:gd name="T14" fmla="*/ 3337 w 4106"/>
              <a:gd name="T15" fmla="*/ 771 h 3600"/>
              <a:gd name="T16" fmla="*/ 309 w 4106"/>
              <a:gd name="T17" fmla="*/ 1087 h 3600"/>
              <a:gd name="T18" fmla="*/ 359 w 4106"/>
              <a:gd name="T19" fmla="*/ 1248 h 3600"/>
              <a:gd name="T20" fmla="*/ 461 w 4106"/>
              <a:gd name="T21" fmla="*/ 1376 h 3600"/>
              <a:gd name="T22" fmla="*/ 602 w 4106"/>
              <a:gd name="T23" fmla="*/ 1464 h 3600"/>
              <a:gd name="T24" fmla="*/ 770 w 4106"/>
              <a:gd name="T25" fmla="*/ 1495 h 3600"/>
              <a:gd name="T26" fmla="*/ 824 w 4106"/>
              <a:gd name="T27" fmla="*/ 1400 h 3600"/>
              <a:gd name="T28" fmla="*/ 773 w 4106"/>
              <a:gd name="T29" fmla="*/ 1124 h 3600"/>
              <a:gd name="T30" fmla="*/ 305 w 4106"/>
              <a:gd name="T31" fmla="*/ 771 h 3600"/>
              <a:gd name="T32" fmla="*/ 3337 w 4106"/>
              <a:gd name="T33" fmla="*/ 514 h 3600"/>
              <a:gd name="T34" fmla="*/ 4103 w 4106"/>
              <a:gd name="T35" fmla="*/ 1103 h 3600"/>
              <a:gd name="T36" fmla="*/ 4053 w 4106"/>
              <a:gd name="T37" fmla="*/ 1313 h 3600"/>
              <a:gd name="T38" fmla="*/ 3949 w 4106"/>
              <a:gd name="T39" fmla="*/ 1495 h 3600"/>
              <a:gd name="T40" fmla="*/ 3802 w 4106"/>
              <a:gd name="T41" fmla="*/ 1642 h 3600"/>
              <a:gd name="T42" fmla="*/ 3619 w 4106"/>
              <a:gd name="T43" fmla="*/ 1746 h 3600"/>
              <a:gd name="T44" fmla="*/ 3410 w 4106"/>
              <a:gd name="T45" fmla="*/ 1797 h 3600"/>
              <a:gd name="T46" fmla="*/ 3218 w 4106"/>
              <a:gd name="T47" fmla="*/ 1791 h 3600"/>
              <a:gd name="T48" fmla="*/ 3053 w 4106"/>
              <a:gd name="T49" fmla="*/ 1836 h 3600"/>
              <a:gd name="T50" fmla="*/ 2867 w 4106"/>
              <a:gd name="T51" fmla="*/ 2023 h 3600"/>
              <a:gd name="T52" fmla="*/ 2647 w 4106"/>
              <a:gd name="T53" fmla="*/ 2169 h 3600"/>
              <a:gd name="T54" fmla="*/ 2398 w 4106"/>
              <a:gd name="T55" fmla="*/ 2267 h 3600"/>
              <a:gd name="T56" fmla="*/ 2566 w 4106"/>
              <a:gd name="T57" fmla="*/ 3086 h 3600"/>
              <a:gd name="T58" fmla="*/ 2739 w 4106"/>
              <a:gd name="T59" fmla="*/ 3116 h 3600"/>
              <a:gd name="T60" fmla="*/ 2887 w 4106"/>
              <a:gd name="T61" fmla="*/ 3198 h 3600"/>
              <a:gd name="T62" fmla="*/ 2999 w 4106"/>
              <a:gd name="T63" fmla="*/ 3324 h 3600"/>
              <a:gd name="T64" fmla="*/ 3066 w 4106"/>
              <a:gd name="T65" fmla="*/ 3481 h 3600"/>
              <a:gd name="T66" fmla="*/ 1026 w 4106"/>
              <a:gd name="T67" fmla="*/ 3600 h 3600"/>
              <a:gd name="T68" fmla="*/ 1056 w 4106"/>
              <a:gd name="T69" fmla="*/ 3427 h 3600"/>
              <a:gd name="T70" fmla="*/ 1140 w 4106"/>
              <a:gd name="T71" fmla="*/ 3278 h 3600"/>
              <a:gd name="T72" fmla="*/ 1264 w 4106"/>
              <a:gd name="T73" fmla="*/ 3166 h 3600"/>
              <a:gd name="T74" fmla="*/ 1422 w 4106"/>
              <a:gd name="T75" fmla="*/ 3100 h 3600"/>
              <a:gd name="T76" fmla="*/ 1796 w 4106"/>
              <a:gd name="T77" fmla="*/ 3086 h 3600"/>
              <a:gd name="T78" fmla="*/ 1623 w 4106"/>
              <a:gd name="T79" fmla="*/ 2240 h 3600"/>
              <a:gd name="T80" fmla="*/ 1382 w 4106"/>
              <a:gd name="T81" fmla="*/ 2125 h 3600"/>
              <a:gd name="T82" fmla="*/ 1173 w 4106"/>
              <a:gd name="T83" fmla="*/ 1964 h 3600"/>
              <a:gd name="T84" fmla="*/ 1001 w 4106"/>
              <a:gd name="T85" fmla="*/ 1764 h 3600"/>
              <a:gd name="T86" fmla="*/ 829 w 4106"/>
              <a:gd name="T87" fmla="*/ 1798 h 3600"/>
              <a:gd name="T88" fmla="*/ 624 w 4106"/>
              <a:gd name="T89" fmla="*/ 1786 h 3600"/>
              <a:gd name="T90" fmla="*/ 422 w 4106"/>
              <a:gd name="T91" fmla="*/ 1717 h 3600"/>
              <a:gd name="T92" fmla="*/ 250 w 4106"/>
              <a:gd name="T93" fmla="*/ 1598 h 3600"/>
              <a:gd name="T94" fmla="*/ 117 w 4106"/>
              <a:gd name="T95" fmla="*/ 1438 h 3600"/>
              <a:gd name="T96" fmla="*/ 31 w 4106"/>
              <a:gd name="T97" fmla="*/ 1245 h 3600"/>
              <a:gd name="T98" fmla="*/ 0 w 4106"/>
              <a:gd name="T99" fmla="*/ 1028 h 3600"/>
              <a:gd name="T100" fmla="*/ 770 w 4106"/>
              <a:gd name="T10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106" h="3600">
                <a:moveTo>
                  <a:pt x="3337" y="771"/>
                </a:moveTo>
                <a:lnTo>
                  <a:pt x="3337" y="1028"/>
                </a:lnTo>
                <a:lnTo>
                  <a:pt x="3333" y="1124"/>
                </a:lnTo>
                <a:lnTo>
                  <a:pt x="3322" y="1219"/>
                </a:lnTo>
                <a:lnTo>
                  <a:pt x="3305" y="1310"/>
                </a:lnTo>
                <a:lnTo>
                  <a:pt x="3282" y="1400"/>
                </a:lnTo>
                <a:lnTo>
                  <a:pt x="3252" y="1486"/>
                </a:lnTo>
                <a:lnTo>
                  <a:pt x="3293" y="1492"/>
                </a:lnTo>
                <a:lnTo>
                  <a:pt x="3337" y="1495"/>
                </a:lnTo>
                <a:lnTo>
                  <a:pt x="3394" y="1491"/>
                </a:lnTo>
                <a:lnTo>
                  <a:pt x="3450" y="1480"/>
                </a:lnTo>
                <a:lnTo>
                  <a:pt x="3503" y="1464"/>
                </a:lnTo>
                <a:lnTo>
                  <a:pt x="3555" y="1440"/>
                </a:lnTo>
                <a:lnTo>
                  <a:pt x="3602" y="1411"/>
                </a:lnTo>
                <a:lnTo>
                  <a:pt x="3645" y="1376"/>
                </a:lnTo>
                <a:lnTo>
                  <a:pt x="3684" y="1338"/>
                </a:lnTo>
                <a:lnTo>
                  <a:pt x="3718" y="1294"/>
                </a:lnTo>
                <a:lnTo>
                  <a:pt x="3746" y="1248"/>
                </a:lnTo>
                <a:lnTo>
                  <a:pt x="3770" y="1197"/>
                </a:lnTo>
                <a:lnTo>
                  <a:pt x="3787" y="1143"/>
                </a:lnTo>
                <a:lnTo>
                  <a:pt x="3797" y="1087"/>
                </a:lnTo>
                <a:lnTo>
                  <a:pt x="3801" y="1028"/>
                </a:lnTo>
                <a:lnTo>
                  <a:pt x="3801" y="771"/>
                </a:lnTo>
                <a:lnTo>
                  <a:pt x="3337" y="771"/>
                </a:lnTo>
                <a:close/>
                <a:moveTo>
                  <a:pt x="305" y="771"/>
                </a:moveTo>
                <a:lnTo>
                  <a:pt x="305" y="1028"/>
                </a:lnTo>
                <a:lnTo>
                  <a:pt x="309" y="1087"/>
                </a:lnTo>
                <a:lnTo>
                  <a:pt x="319" y="1143"/>
                </a:lnTo>
                <a:lnTo>
                  <a:pt x="336" y="1197"/>
                </a:lnTo>
                <a:lnTo>
                  <a:pt x="359" y="1248"/>
                </a:lnTo>
                <a:lnTo>
                  <a:pt x="389" y="1294"/>
                </a:lnTo>
                <a:lnTo>
                  <a:pt x="422" y="1338"/>
                </a:lnTo>
                <a:lnTo>
                  <a:pt x="461" y="1376"/>
                </a:lnTo>
                <a:lnTo>
                  <a:pt x="504" y="1411"/>
                </a:lnTo>
                <a:lnTo>
                  <a:pt x="552" y="1440"/>
                </a:lnTo>
                <a:lnTo>
                  <a:pt x="602" y="1464"/>
                </a:lnTo>
                <a:lnTo>
                  <a:pt x="655" y="1480"/>
                </a:lnTo>
                <a:lnTo>
                  <a:pt x="711" y="1491"/>
                </a:lnTo>
                <a:lnTo>
                  <a:pt x="770" y="1495"/>
                </a:lnTo>
                <a:lnTo>
                  <a:pt x="812" y="1492"/>
                </a:lnTo>
                <a:lnTo>
                  <a:pt x="854" y="1486"/>
                </a:lnTo>
                <a:lnTo>
                  <a:pt x="824" y="1400"/>
                </a:lnTo>
                <a:lnTo>
                  <a:pt x="801" y="1310"/>
                </a:lnTo>
                <a:lnTo>
                  <a:pt x="783" y="1219"/>
                </a:lnTo>
                <a:lnTo>
                  <a:pt x="773" y="1124"/>
                </a:lnTo>
                <a:lnTo>
                  <a:pt x="770" y="1028"/>
                </a:lnTo>
                <a:lnTo>
                  <a:pt x="770" y="771"/>
                </a:lnTo>
                <a:lnTo>
                  <a:pt x="305" y="771"/>
                </a:lnTo>
                <a:close/>
                <a:moveTo>
                  <a:pt x="770" y="0"/>
                </a:moveTo>
                <a:lnTo>
                  <a:pt x="3337" y="0"/>
                </a:lnTo>
                <a:lnTo>
                  <a:pt x="3337" y="514"/>
                </a:lnTo>
                <a:lnTo>
                  <a:pt x="4106" y="514"/>
                </a:lnTo>
                <a:lnTo>
                  <a:pt x="4106" y="1028"/>
                </a:lnTo>
                <a:lnTo>
                  <a:pt x="4103" y="1103"/>
                </a:lnTo>
                <a:lnTo>
                  <a:pt x="4093" y="1175"/>
                </a:lnTo>
                <a:lnTo>
                  <a:pt x="4075" y="1245"/>
                </a:lnTo>
                <a:lnTo>
                  <a:pt x="4053" y="1313"/>
                </a:lnTo>
                <a:lnTo>
                  <a:pt x="4023" y="1376"/>
                </a:lnTo>
                <a:lnTo>
                  <a:pt x="3989" y="1438"/>
                </a:lnTo>
                <a:lnTo>
                  <a:pt x="3949" y="1495"/>
                </a:lnTo>
                <a:lnTo>
                  <a:pt x="3905" y="1549"/>
                </a:lnTo>
                <a:lnTo>
                  <a:pt x="3856" y="1598"/>
                </a:lnTo>
                <a:lnTo>
                  <a:pt x="3802" y="1642"/>
                </a:lnTo>
                <a:lnTo>
                  <a:pt x="3745" y="1682"/>
                </a:lnTo>
                <a:lnTo>
                  <a:pt x="3684" y="1717"/>
                </a:lnTo>
                <a:lnTo>
                  <a:pt x="3619" y="1746"/>
                </a:lnTo>
                <a:lnTo>
                  <a:pt x="3552" y="1769"/>
                </a:lnTo>
                <a:lnTo>
                  <a:pt x="3482" y="1786"/>
                </a:lnTo>
                <a:lnTo>
                  <a:pt x="3410" y="1797"/>
                </a:lnTo>
                <a:lnTo>
                  <a:pt x="3337" y="1799"/>
                </a:lnTo>
                <a:lnTo>
                  <a:pt x="3277" y="1798"/>
                </a:lnTo>
                <a:lnTo>
                  <a:pt x="3218" y="1791"/>
                </a:lnTo>
                <a:lnTo>
                  <a:pt x="3161" y="1779"/>
                </a:lnTo>
                <a:lnTo>
                  <a:pt x="3105" y="1764"/>
                </a:lnTo>
                <a:lnTo>
                  <a:pt x="3053" y="1836"/>
                </a:lnTo>
                <a:lnTo>
                  <a:pt x="2995" y="1902"/>
                </a:lnTo>
                <a:lnTo>
                  <a:pt x="2933" y="1964"/>
                </a:lnTo>
                <a:lnTo>
                  <a:pt x="2867" y="2023"/>
                </a:lnTo>
                <a:lnTo>
                  <a:pt x="2797" y="2076"/>
                </a:lnTo>
                <a:lnTo>
                  <a:pt x="2724" y="2125"/>
                </a:lnTo>
                <a:lnTo>
                  <a:pt x="2647" y="2169"/>
                </a:lnTo>
                <a:lnTo>
                  <a:pt x="2567" y="2207"/>
                </a:lnTo>
                <a:lnTo>
                  <a:pt x="2483" y="2240"/>
                </a:lnTo>
                <a:lnTo>
                  <a:pt x="2398" y="2267"/>
                </a:lnTo>
                <a:lnTo>
                  <a:pt x="2309" y="2289"/>
                </a:lnTo>
                <a:lnTo>
                  <a:pt x="2309" y="3086"/>
                </a:lnTo>
                <a:lnTo>
                  <a:pt x="2566" y="3086"/>
                </a:lnTo>
                <a:lnTo>
                  <a:pt x="2627" y="3088"/>
                </a:lnTo>
                <a:lnTo>
                  <a:pt x="2684" y="3100"/>
                </a:lnTo>
                <a:lnTo>
                  <a:pt x="2739" y="3116"/>
                </a:lnTo>
                <a:lnTo>
                  <a:pt x="2792" y="3138"/>
                </a:lnTo>
                <a:lnTo>
                  <a:pt x="2841" y="3166"/>
                </a:lnTo>
                <a:lnTo>
                  <a:pt x="2887" y="3198"/>
                </a:lnTo>
                <a:lnTo>
                  <a:pt x="2929" y="3236"/>
                </a:lnTo>
                <a:lnTo>
                  <a:pt x="2967" y="3278"/>
                </a:lnTo>
                <a:lnTo>
                  <a:pt x="2999" y="3324"/>
                </a:lnTo>
                <a:lnTo>
                  <a:pt x="3028" y="3373"/>
                </a:lnTo>
                <a:lnTo>
                  <a:pt x="3050" y="3427"/>
                </a:lnTo>
                <a:lnTo>
                  <a:pt x="3066" y="3481"/>
                </a:lnTo>
                <a:lnTo>
                  <a:pt x="3076" y="3540"/>
                </a:lnTo>
                <a:lnTo>
                  <a:pt x="3080" y="3600"/>
                </a:lnTo>
                <a:lnTo>
                  <a:pt x="1026" y="3600"/>
                </a:lnTo>
                <a:lnTo>
                  <a:pt x="1030" y="3540"/>
                </a:lnTo>
                <a:lnTo>
                  <a:pt x="1040" y="3481"/>
                </a:lnTo>
                <a:lnTo>
                  <a:pt x="1056" y="3427"/>
                </a:lnTo>
                <a:lnTo>
                  <a:pt x="1079" y="3373"/>
                </a:lnTo>
                <a:lnTo>
                  <a:pt x="1106" y="3324"/>
                </a:lnTo>
                <a:lnTo>
                  <a:pt x="1140" y="3278"/>
                </a:lnTo>
                <a:lnTo>
                  <a:pt x="1177" y="3236"/>
                </a:lnTo>
                <a:lnTo>
                  <a:pt x="1219" y="3198"/>
                </a:lnTo>
                <a:lnTo>
                  <a:pt x="1264" y="3166"/>
                </a:lnTo>
                <a:lnTo>
                  <a:pt x="1314" y="3138"/>
                </a:lnTo>
                <a:lnTo>
                  <a:pt x="1366" y="3116"/>
                </a:lnTo>
                <a:lnTo>
                  <a:pt x="1422" y="3100"/>
                </a:lnTo>
                <a:lnTo>
                  <a:pt x="1480" y="3088"/>
                </a:lnTo>
                <a:lnTo>
                  <a:pt x="1539" y="3086"/>
                </a:lnTo>
                <a:lnTo>
                  <a:pt x="1796" y="3086"/>
                </a:lnTo>
                <a:lnTo>
                  <a:pt x="1796" y="2289"/>
                </a:lnTo>
                <a:lnTo>
                  <a:pt x="1708" y="2267"/>
                </a:lnTo>
                <a:lnTo>
                  <a:pt x="1623" y="2240"/>
                </a:lnTo>
                <a:lnTo>
                  <a:pt x="1539" y="2207"/>
                </a:lnTo>
                <a:lnTo>
                  <a:pt x="1460" y="2169"/>
                </a:lnTo>
                <a:lnTo>
                  <a:pt x="1382" y="2125"/>
                </a:lnTo>
                <a:lnTo>
                  <a:pt x="1309" y="2076"/>
                </a:lnTo>
                <a:lnTo>
                  <a:pt x="1239" y="2023"/>
                </a:lnTo>
                <a:lnTo>
                  <a:pt x="1173" y="1964"/>
                </a:lnTo>
                <a:lnTo>
                  <a:pt x="1111" y="1902"/>
                </a:lnTo>
                <a:lnTo>
                  <a:pt x="1054" y="1836"/>
                </a:lnTo>
                <a:lnTo>
                  <a:pt x="1001" y="1764"/>
                </a:lnTo>
                <a:lnTo>
                  <a:pt x="945" y="1779"/>
                </a:lnTo>
                <a:lnTo>
                  <a:pt x="888" y="1791"/>
                </a:lnTo>
                <a:lnTo>
                  <a:pt x="829" y="1798"/>
                </a:lnTo>
                <a:lnTo>
                  <a:pt x="770" y="1799"/>
                </a:lnTo>
                <a:lnTo>
                  <a:pt x="696" y="1797"/>
                </a:lnTo>
                <a:lnTo>
                  <a:pt x="624" y="1786"/>
                </a:lnTo>
                <a:lnTo>
                  <a:pt x="554" y="1769"/>
                </a:lnTo>
                <a:lnTo>
                  <a:pt x="487" y="1746"/>
                </a:lnTo>
                <a:lnTo>
                  <a:pt x="422" y="1717"/>
                </a:lnTo>
                <a:lnTo>
                  <a:pt x="361" y="1682"/>
                </a:lnTo>
                <a:lnTo>
                  <a:pt x="304" y="1642"/>
                </a:lnTo>
                <a:lnTo>
                  <a:pt x="250" y="1598"/>
                </a:lnTo>
                <a:lnTo>
                  <a:pt x="202" y="1549"/>
                </a:lnTo>
                <a:lnTo>
                  <a:pt x="157" y="1495"/>
                </a:lnTo>
                <a:lnTo>
                  <a:pt x="117" y="1438"/>
                </a:lnTo>
                <a:lnTo>
                  <a:pt x="82" y="1376"/>
                </a:lnTo>
                <a:lnTo>
                  <a:pt x="54" y="1313"/>
                </a:lnTo>
                <a:lnTo>
                  <a:pt x="31" y="1245"/>
                </a:lnTo>
                <a:lnTo>
                  <a:pt x="14" y="1175"/>
                </a:lnTo>
                <a:lnTo>
                  <a:pt x="4" y="1103"/>
                </a:lnTo>
                <a:lnTo>
                  <a:pt x="0" y="1028"/>
                </a:lnTo>
                <a:lnTo>
                  <a:pt x="0" y="514"/>
                </a:lnTo>
                <a:lnTo>
                  <a:pt x="770" y="514"/>
                </a:lnTo>
                <a:lnTo>
                  <a:pt x="770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1748195" y="1726451"/>
            <a:ext cx="1089250" cy="955250"/>
          </a:xfrm>
          <a:custGeom>
            <a:avLst/>
            <a:gdLst>
              <a:gd name="T0" fmla="*/ 3333 w 4106"/>
              <a:gd name="T1" fmla="*/ 1124 h 3600"/>
              <a:gd name="T2" fmla="*/ 3282 w 4106"/>
              <a:gd name="T3" fmla="*/ 1400 h 3600"/>
              <a:gd name="T4" fmla="*/ 3337 w 4106"/>
              <a:gd name="T5" fmla="*/ 1495 h 3600"/>
              <a:gd name="T6" fmla="*/ 3503 w 4106"/>
              <a:gd name="T7" fmla="*/ 1464 h 3600"/>
              <a:gd name="T8" fmla="*/ 3645 w 4106"/>
              <a:gd name="T9" fmla="*/ 1376 h 3600"/>
              <a:gd name="T10" fmla="*/ 3746 w 4106"/>
              <a:gd name="T11" fmla="*/ 1248 h 3600"/>
              <a:gd name="T12" fmla="*/ 3797 w 4106"/>
              <a:gd name="T13" fmla="*/ 1087 h 3600"/>
              <a:gd name="T14" fmla="*/ 3337 w 4106"/>
              <a:gd name="T15" fmla="*/ 771 h 3600"/>
              <a:gd name="T16" fmla="*/ 309 w 4106"/>
              <a:gd name="T17" fmla="*/ 1087 h 3600"/>
              <a:gd name="T18" fmla="*/ 359 w 4106"/>
              <a:gd name="T19" fmla="*/ 1248 h 3600"/>
              <a:gd name="T20" fmla="*/ 461 w 4106"/>
              <a:gd name="T21" fmla="*/ 1376 h 3600"/>
              <a:gd name="T22" fmla="*/ 602 w 4106"/>
              <a:gd name="T23" fmla="*/ 1464 h 3600"/>
              <a:gd name="T24" fmla="*/ 770 w 4106"/>
              <a:gd name="T25" fmla="*/ 1495 h 3600"/>
              <a:gd name="T26" fmla="*/ 824 w 4106"/>
              <a:gd name="T27" fmla="*/ 1400 h 3600"/>
              <a:gd name="T28" fmla="*/ 773 w 4106"/>
              <a:gd name="T29" fmla="*/ 1124 h 3600"/>
              <a:gd name="T30" fmla="*/ 305 w 4106"/>
              <a:gd name="T31" fmla="*/ 771 h 3600"/>
              <a:gd name="T32" fmla="*/ 3337 w 4106"/>
              <a:gd name="T33" fmla="*/ 514 h 3600"/>
              <a:gd name="T34" fmla="*/ 4103 w 4106"/>
              <a:gd name="T35" fmla="*/ 1103 h 3600"/>
              <a:gd name="T36" fmla="*/ 4053 w 4106"/>
              <a:gd name="T37" fmla="*/ 1313 h 3600"/>
              <a:gd name="T38" fmla="*/ 3949 w 4106"/>
              <a:gd name="T39" fmla="*/ 1495 h 3600"/>
              <a:gd name="T40" fmla="*/ 3802 w 4106"/>
              <a:gd name="T41" fmla="*/ 1642 h 3600"/>
              <a:gd name="T42" fmla="*/ 3619 w 4106"/>
              <a:gd name="T43" fmla="*/ 1746 h 3600"/>
              <a:gd name="T44" fmla="*/ 3410 w 4106"/>
              <a:gd name="T45" fmla="*/ 1797 h 3600"/>
              <a:gd name="T46" fmla="*/ 3218 w 4106"/>
              <a:gd name="T47" fmla="*/ 1791 h 3600"/>
              <a:gd name="T48" fmla="*/ 3053 w 4106"/>
              <a:gd name="T49" fmla="*/ 1836 h 3600"/>
              <a:gd name="T50" fmla="*/ 2867 w 4106"/>
              <a:gd name="T51" fmla="*/ 2023 h 3600"/>
              <a:gd name="T52" fmla="*/ 2647 w 4106"/>
              <a:gd name="T53" fmla="*/ 2169 h 3600"/>
              <a:gd name="T54" fmla="*/ 2398 w 4106"/>
              <a:gd name="T55" fmla="*/ 2267 h 3600"/>
              <a:gd name="T56" fmla="*/ 2566 w 4106"/>
              <a:gd name="T57" fmla="*/ 3086 h 3600"/>
              <a:gd name="T58" fmla="*/ 2739 w 4106"/>
              <a:gd name="T59" fmla="*/ 3116 h 3600"/>
              <a:gd name="T60" fmla="*/ 2887 w 4106"/>
              <a:gd name="T61" fmla="*/ 3198 h 3600"/>
              <a:gd name="T62" fmla="*/ 2999 w 4106"/>
              <a:gd name="T63" fmla="*/ 3324 h 3600"/>
              <a:gd name="T64" fmla="*/ 3066 w 4106"/>
              <a:gd name="T65" fmla="*/ 3481 h 3600"/>
              <a:gd name="T66" fmla="*/ 1026 w 4106"/>
              <a:gd name="T67" fmla="*/ 3600 h 3600"/>
              <a:gd name="T68" fmla="*/ 1056 w 4106"/>
              <a:gd name="T69" fmla="*/ 3427 h 3600"/>
              <a:gd name="T70" fmla="*/ 1140 w 4106"/>
              <a:gd name="T71" fmla="*/ 3278 h 3600"/>
              <a:gd name="T72" fmla="*/ 1264 w 4106"/>
              <a:gd name="T73" fmla="*/ 3166 h 3600"/>
              <a:gd name="T74" fmla="*/ 1422 w 4106"/>
              <a:gd name="T75" fmla="*/ 3100 h 3600"/>
              <a:gd name="T76" fmla="*/ 1796 w 4106"/>
              <a:gd name="T77" fmla="*/ 3086 h 3600"/>
              <a:gd name="T78" fmla="*/ 1623 w 4106"/>
              <a:gd name="T79" fmla="*/ 2240 h 3600"/>
              <a:gd name="T80" fmla="*/ 1382 w 4106"/>
              <a:gd name="T81" fmla="*/ 2125 h 3600"/>
              <a:gd name="T82" fmla="*/ 1173 w 4106"/>
              <a:gd name="T83" fmla="*/ 1964 h 3600"/>
              <a:gd name="T84" fmla="*/ 1001 w 4106"/>
              <a:gd name="T85" fmla="*/ 1764 h 3600"/>
              <a:gd name="T86" fmla="*/ 829 w 4106"/>
              <a:gd name="T87" fmla="*/ 1798 h 3600"/>
              <a:gd name="T88" fmla="*/ 624 w 4106"/>
              <a:gd name="T89" fmla="*/ 1786 h 3600"/>
              <a:gd name="T90" fmla="*/ 422 w 4106"/>
              <a:gd name="T91" fmla="*/ 1717 h 3600"/>
              <a:gd name="T92" fmla="*/ 250 w 4106"/>
              <a:gd name="T93" fmla="*/ 1598 h 3600"/>
              <a:gd name="T94" fmla="*/ 117 w 4106"/>
              <a:gd name="T95" fmla="*/ 1438 h 3600"/>
              <a:gd name="T96" fmla="*/ 31 w 4106"/>
              <a:gd name="T97" fmla="*/ 1245 h 3600"/>
              <a:gd name="T98" fmla="*/ 0 w 4106"/>
              <a:gd name="T99" fmla="*/ 1028 h 3600"/>
              <a:gd name="T100" fmla="*/ 770 w 4106"/>
              <a:gd name="T10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106" h="3600">
                <a:moveTo>
                  <a:pt x="3337" y="771"/>
                </a:moveTo>
                <a:lnTo>
                  <a:pt x="3337" y="1028"/>
                </a:lnTo>
                <a:lnTo>
                  <a:pt x="3333" y="1124"/>
                </a:lnTo>
                <a:lnTo>
                  <a:pt x="3322" y="1219"/>
                </a:lnTo>
                <a:lnTo>
                  <a:pt x="3305" y="1310"/>
                </a:lnTo>
                <a:lnTo>
                  <a:pt x="3282" y="1400"/>
                </a:lnTo>
                <a:lnTo>
                  <a:pt x="3252" y="1486"/>
                </a:lnTo>
                <a:lnTo>
                  <a:pt x="3293" y="1492"/>
                </a:lnTo>
                <a:lnTo>
                  <a:pt x="3337" y="1495"/>
                </a:lnTo>
                <a:lnTo>
                  <a:pt x="3394" y="1491"/>
                </a:lnTo>
                <a:lnTo>
                  <a:pt x="3450" y="1480"/>
                </a:lnTo>
                <a:lnTo>
                  <a:pt x="3503" y="1464"/>
                </a:lnTo>
                <a:lnTo>
                  <a:pt x="3555" y="1440"/>
                </a:lnTo>
                <a:lnTo>
                  <a:pt x="3602" y="1411"/>
                </a:lnTo>
                <a:lnTo>
                  <a:pt x="3645" y="1376"/>
                </a:lnTo>
                <a:lnTo>
                  <a:pt x="3684" y="1338"/>
                </a:lnTo>
                <a:lnTo>
                  <a:pt x="3718" y="1294"/>
                </a:lnTo>
                <a:lnTo>
                  <a:pt x="3746" y="1248"/>
                </a:lnTo>
                <a:lnTo>
                  <a:pt x="3770" y="1197"/>
                </a:lnTo>
                <a:lnTo>
                  <a:pt x="3787" y="1143"/>
                </a:lnTo>
                <a:lnTo>
                  <a:pt x="3797" y="1087"/>
                </a:lnTo>
                <a:lnTo>
                  <a:pt x="3801" y="1028"/>
                </a:lnTo>
                <a:lnTo>
                  <a:pt x="3801" y="771"/>
                </a:lnTo>
                <a:lnTo>
                  <a:pt x="3337" y="771"/>
                </a:lnTo>
                <a:close/>
                <a:moveTo>
                  <a:pt x="305" y="771"/>
                </a:moveTo>
                <a:lnTo>
                  <a:pt x="305" y="1028"/>
                </a:lnTo>
                <a:lnTo>
                  <a:pt x="309" y="1087"/>
                </a:lnTo>
                <a:lnTo>
                  <a:pt x="319" y="1143"/>
                </a:lnTo>
                <a:lnTo>
                  <a:pt x="336" y="1197"/>
                </a:lnTo>
                <a:lnTo>
                  <a:pt x="359" y="1248"/>
                </a:lnTo>
                <a:lnTo>
                  <a:pt x="389" y="1294"/>
                </a:lnTo>
                <a:lnTo>
                  <a:pt x="422" y="1338"/>
                </a:lnTo>
                <a:lnTo>
                  <a:pt x="461" y="1376"/>
                </a:lnTo>
                <a:lnTo>
                  <a:pt x="504" y="1411"/>
                </a:lnTo>
                <a:lnTo>
                  <a:pt x="552" y="1440"/>
                </a:lnTo>
                <a:lnTo>
                  <a:pt x="602" y="1464"/>
                </a:lnTo>
                <a:lnTo>
                  <a:pt x="655" y="1480"/>
                </a:lnTo>
                <a:lnTo>
                  <a:pt x="711" y="1491"/>
                </a:lnTo>
                <a:lnTo>
                  <a:pt x="770" y="1495"/>
                </a:lnTo>
                <a:lnTo>
                  <a:pt x="812" y="1492"/>
                </a:lnTo>
                <a:lnTo>
                  <a:pt x="854" y="1486"/>
                </a:lnTo>
                <a:lnTo>
                  <a:pt x="824" y="1400"/>
                </a:lnTo>
                <a:lnTo>
                  <a:pt x="801" y="1310"/>
                </a:lnTo>
                <a:lnTo>
                  <a:pt x="783" y="1219"/>
                </a:lnTo>
                <a:lnTo>
                  <a:pt x="773" y="1124"/>
                </a:lnTo>
                <a:lnTo>
                  <a:pt x="770" y="1028"/>
                </a:lnTo>
                <a:lnTo>
                  <a:pt x="770" y="771"/>
                </a:lnTo>
                <a:lnTo>
                  <a:pt x="305" y="771"/>
                </a:lnTo>
                <a:close/>
                <a:moveTo>
                  <a:pt x="770" y="0"/>
                </a:moveTo>
                <a:lnTo>
                  <a:pt x="3337" y="0"/>
                </a:lnTo>
                <a:lnTo>
                  <a:pt x="3337" y="514"/>
                </a:lnTo>
                <a:lnTo>
                  <a:pt x="4106" y="514"/>
                </a:lnTo>
                <a:lnTo>
                  <a:pt x="4106" y="1028"/>
                </a:lnTo>
                <a:lnTo>
                  <a:pt x="4103" y="1103"/>
                </a:lnTo>
                <a:lnTo>
                  <a:pt x="4093" y="1175"/>
                </a:lnTo>
                <a:lnTo>
                  <a:pt x="4075" y="1245"/>
                </a:lnTo>
                <a:lnTo>
                  <a:pt x="4053" y="1313"/>
                </a:lnTo>
                <a:lnTo>
                  <a:pt x="4023" y="1376"/>
                </a:lnTo>
                <a:lnTo>
                  <a:pt x="3989" y="1438"/>
                </a:lnTo>
                <a:lnTo>
                  <a:pt x="3949" y="1495"/>
                </a:lnTo>
                <a:lnTo>
                  <a:pt x="3905" y="1549"/>
                </a:lnTo>
                <a:lnTo>
                  <a:pt x="3856" y="1598"/>
                </a:lnTo>
                <a:lnTo>
                  <a:pt x="3802" y="1642"/>
                </a:lnTo>
                <a:lnTo>
                  <a:pt x="3745" y="1682"/>
                </a:lnTo>
                <a:lnTo>
                  <a:pt x="3684" y="1717"/>
                </a:lnTo>
                <a:lnTo>
                  <a:pt x="3619" y="1746"/>
                </a:lnTo>
                <a:lnTo>
                  <a:pt x="3552" y="1769"/>
                </a:lnTo>
                <a:lnTo>
                  <a:pt x="3482" y="1786"/>
                </a:lnTo>
                <a:lnTo>
                  <a:pt x="3410" y="1797"/>
                </a:lnTo>
                <a:lnTo>
                  <a:pt x="3337" y="1799"/>
                </a:lnTo>
                <a:lnTo>
                  <a:pt x="3277" y="1798"/>
                </a:lnTo>
                <a:lnTo>
                  <a:pt x="3218" y="1791"/>
                </a:lnTo>
                <a:lnTo>
                  <a:pt x="3161" y="1779"/>
                </a:lnTo>
                <a:lnTo>
                  <a:pt x="3105" y="1764"/>
                </a:lnTo>
                <a:lnTo>
                  <a:pt x="3053" y="1836"/>
                </a:lnTo>
                <a:lnTo>
                  <a:pt x="2995" y="1902"/>
                </a:lnTo>
                <a:lnTo>
                  <a:pt x="2933" y="1964"/>
                </a:lnTo>
                <a:lnTo>
                  <a:pt x="2867" y="2023"/>
                </a:lnTo>
                <a:lnTo>
                  <a:pt x="2797" y="2076"/>
                </a:lnTo>
                <a:lnTo>
                  <a:pt x="2724" y="2125"/>
                </a:lnTo>
                <a:lnTo>
                  <a:pt x="2647" y="2169"/>
                </a:lnTo>
                <a:lnTo>
                  <a:pt x="2567" y="2207"/>
                </a:lnTo>
                <a:lnTo>
                  <a:pt x="2483" y="2240"/>
                </a:lnTo>
                <a:lnTo>
                  <a:pt x="2398" y="2267"/>
                </a:lnTo>
                <a:lnTo>
                  <a:pt x="2309" y="2289"/>
                </a:lnTo>
                <a:lnTo>
                  <a:pt x="2309" y="3086"/>
                </a:lnTo>
                <a:lnTo>
                  <a:pt x="2566" y="3086"/>
                </a:lnTo>
                <a:lnTo>
                  <a:pt x="2627" y="3088"/>
                </a:lnTo>
                <a:lnTo>
                  <a:pt x="2684" y="3100"/>
                </a:lnTo>
                <a:lnTo>
                  <a:pt x="2739" y="3116"/>
                </a:lnTo>
                <a:lnTo>
                  <a:pt x="2792" y="3138"/>
                </a:lnTo>
                <a:lnTo>
                  <a:pt x="2841" y="3166"/>
                </a:lnTo>
                <a:lnTo>
                  <a:pt x="2887" y="3198"/>
                </a:lnTo>
                <a:lnTo>
                  <a:pt x="2929" y="3236"/>
                </a:lnTo>
                <a:lnTo>
                  <a:pt x="2967" y="3278"/>
                </a:lnTo>
                <a:lnTo>
                  <a:pt x="2999" y="3324"/>
                </a:lnTo>
                <a:lnTo>
                  <a:pt x="3028" y="3373"/>
                </a:lnTo>
                <a:lnTo>
                  <a:pt x="3050" y="3427"/>
                </a:lnTo>
                <a:lnTo>
                  <a:pt x="3066" y="3481"/>
                </a:lnTo>
                <a:lnTo>
                  <a:pt x="3076" y="3540"/>
                </a:lnTo>
                <a:lnTo>
                  <a:pt x="3080" y="3600"/>
                </a:lnTo>
                <a:lnTo>
                  <a:pt x="1026" y="3600"/>
                </a:lnTo>
                <a:lnTo>
                  <a:pt x="1030" y="3540"/>
                </a:lnTo>
                <a:lnTo>
                  <a:pt x="1040" y="3481"/>
                </a:lnTo>
                <a:lnTo>
                  <a:pt x="1056" y="3427"/>
                </a:lnTo>
                <a:lnTo>
                  <a:pt x="1079" y="3373"/>
                </a:lnTo>
                <a:lnTo>
                  <a:pt x="1106" y="3324"/>
                </a:lnTo>
                <a:lnTo>
                  <a:pt x="1140" y="3278"/>
                </a:lnTo>
                <a:lnTo>
                  <a:pt x="1177" y="3236"/>
                </a:lnTo>
                <a:lnTo>
                  <a:pt x="1219" y="3198"/>
                </a:lnTo>
                <a:lnTo>
                  <a:pt x="1264" y="3166"/>
                </a:lnTo>
                <a:lnTo>
                  <a:pt x="1314" y="3138"/>
                </a:lnTo>
                <a:lnTo>
                  <a:pt x="1366" y="3116"/>
                </a:lnTo>
                <a:lnTo>
                  <a:pt x="1422" y="3100"/>
                </a:lnTo>
                <a:lnTo>
                  <a:pt x="1480" y="3088"/>
                </a:lnTo>
                <a:lnTo>
                  <a:pt x="1539" y="3086"/>
                </a:lnTo>
                <a:lnTo>
                  <a:pt x="1796" y="3086"/>
                </a:lnTo>
                <a:lnTo>
                  <a:pt x="1796" y="2289"/>
                </a:lnTo>
                <a:lnTo>
                  <a:pt x="1708" y="2267"/>
                </a:lnTo>
                <a:lnTo>
                  <a:pt x="1623" y="2240"/>
                </a:lnTo>
                <a:lnTo>
                  <a:pt x="1539" y="2207"/>
                </a:lnTo>
                <a:lnTo>
                  <a:pt x="1460" y="2169"/>
                </a:lnTo>
                <a:lnTo>
                  <a:pt x="1382" y="2125"/>
                </a:lnTo>
                <a:lnTo>
                  <a:pt x="1309" y="2076"/>
                </a:lnTo>
                <a:lnTo>
                  <a:pt x="1239" y="2023"/>
                </a:lnTo>
                <a:lnTo>
                  <a:pt x="1173" y="1964"/>
                </a:lnTo>
                <a:lnTo>
                  <a:pt x="1111" y="1902"/>
                </a:lnTo>
                <a:lnTo>
                  <a:pt x="1054" y="1836"/>
                </a:lnTo>
                <a:lnTo>
                  <a:pt x="1001" y="1764"/>
                </a:lnTo>
                <a:lnTo>
                  <a:pt x="945" y="1779"/>
                </a:lnTo>
                <a:lnTo>
                  <a:pt x="888" y="1791"/>
                </a:lnTo>
                <a:lnTo>
                  <a:pt x="829" y="1798"/>
                </a:lnTo>
                <a:lnTo>
                  <a:pt x="770" y="1799"/>
                </a:lnTo>
                <a:lnTo>
                  <a:pt x="696" y="1797"/>
                </a:lnTo>
                <a:lnTo>
                  <a:pt x="624" y="1786"/>
                </a:lnTo>
                <a:lnTo>
                  <a:pt x="554" y="1769"/>
                </a:lnTo>
                <a:lnTo>
                  <a:pt x="487" y="1746"/>
                </a:lnTo>
                <a:lnTo>
                  <a:pt x="422" y="1717"/>
                </a:lnTo>
                <a:lnTo>
                  <a:pt x="361" y="1682"/>
                </a:lnTo>
                <a:lnTo>
                  <a:pt x="304" y="1642"/>
                </a:lnTo>
                <a:lnTo>
                  <a:pt x="250" y="1598"/>
                </a:lnTo>
                <a:lnTo>
                  <a:pt x="202" y="1549"/>
                </a:lnTo>
                <a:lnTo>
                  <a:pt x="157" y="1495"/>
                </a:lnTo>
                <a:lnTo>
                  <a:pt x="117" y="1438"/>
                </a:lnTo>
                <a:lnTo>
                  <a:pt x="82" y="1376"/>
                </a:lnTo>
                <a:lnTo>
                  <a:pt x="54" y="1313"/>
                </a:lnTo>
                <a:lnTo>
                  <a:pt x="31" y="1245"/>
                </a:lnTo>
                <a:lnTo>
                  <a:pt x="14" y="1175"/>
                </a:lnTo>
                <a:lnTo>
                  <a:pt x="4" y="1103"/>
                </a:lnTo>
                <a:lnTo>
                  <a:pt x="0" y="1028"/>
                </a:lnTo>
                <a:lnTo>
                  <a:pt x="0" y="514"/>
                </a:lnTo>
                <a:lnTo>
                  <a:pt x="770" y="514"/>
                </a:lnTo>
                <a:lnTo>
                  <a:pt x="770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9374807" y="1726451"/>
            <a:ext cx="1089250" cy="955250"/>
          </a:xfrm>
          <a:custGeom>
            <a:avLst/>
            <a:gdLst>
              <a:gd name="T0" fmla="*/ 3333 w 4106"/>
              <a:gd name="T1" fmla="*/ 1124 h 3600"/>
              <a:gd name="T2" fmla="*/ 3282 w 4106"/>
              <a:gd name="T3" fmla="*/ 1400 h 3600"/>
              <a:gd name="T4" fmla="*/ 3337 w 4106"/>
              <a:gd name="T5" fmla="*/ 1495 h 3600"/>
              <a:gd name="T6" fmla="*/ 3503 w 4106"/>
              <a:gd name="T7" fmla="*/ 1464 h 3600"/>
              <a:gd name="T8" fmla="*/ 3645 w 4106"/>
              <a:gd name="T9" fmla="*/ 1376 h 3600"/>
              <a:gd name="T10" fmla="*/ 3746 w 4106"/>
              <a:gd name="T11" fmla="*/ 1248 h 3600"/>
              <a:gd name="T12" fmla="*/ 3797 w 4106"/>
              <a:gd name="T13" fmla="*/ 1087 h 3600"/>
              <a:gd name="T14" fmla="*/ 3337 w 4106"/>
              <a:gd name="T15" fmla="*/ 771 h 3600"/>
              <a:gd name="T16" fmla="*/ 309 w 4106"/>
              <a:gd name="T17" fmla="*/ 1087 h 3600"/>
              <a:gd name="T18" fmla="*/ 359 w 4106"/>
              <a:gd name="T19" fmla="*/ 1248 h 3600"/>
              <a:gd name="T20" fmla="*/ 461 w 4106"/>
              <a:gd name="T21" fmla="*/ 1376 h 3600"/>
              <a:gd name="T22" fmla="*/ 602 w 4106"/>
              <a:gd name="T23" fmla="*/ 1464 h 3600"/>
              <a:gd name="T24" fmla="*/ 770 w 4106"/>
              <a:gd name="T25" fmla="*/ 1495 h 3600"/>
              <a:gd name="T26" fmla="*/ 824 w 4106"/>
              <a:gd name="T27" fmla="*/ 1400 h 3600"/>
              <a:gd name="T28" fmla="*/ 773 w 4106"/>
              <a:gd name="T29" fmla="*/ 1124 h 3600"/>
              <a:gd name="T30" fmla="*/ 305 w 4106"/>
              <a:gd name="T31" fmla="*/ 771 h 3600"/>
              <a:gd name="T32" fmla="*/ 3337 w 4106"/>
              <a:gd name="T33" fmla="*/ 514 h 3600"/>
              <a:gd name="T34" fmla="*/ 4103 w 4106"/>
              <a:gd name="T35" fmla="*/ 1103 h 3600"/>
              <a:gd name="T36" fmla="*/ 4053 w 4106"/>
              <a:gd name="T37" fmla="*/ 1313 h 3600"/>
              <a:gd name="T38" fmla="*/ 3949 w 4106"/>
              <a:gd name="T39" fmla="*/ 1495 h 3600"/>
              <a:gd name="T40" fmla="*/ 3802 w 4106"/>
              <a:gd name="T41" fmla="*/ 1642 h 3600"/>
              <a:gd name="T42" fmla="*/ 3619 w 4106"/>
              <a:gd name="T43" fmla="*/ 1746 h 3600"/>
              <a:gd name="T44" fmla="*/ 3410 w 4106"/>
              <a:gd name="T45" fmla="*/ 1797 h 3600"/>
              <a:gd name="T46" fmla="*/ 3218 w 4106"/>
              <a:gd name="T47" fmla="*/ 1791 h 3600"/>
              <a:gd name="T48" fmla="*/ 3053 w 4106"/>
              <a:gd name="T49" fmla="*/ 1836 h 3600"/>
              <a:gd name="T50" fmla="*/ 2867 w 4106"/>
              <a:gd name="T51" fmla="*/ 2023 h 3600"/>
              <a:gd name="T52" fmla="*/ 2647 w 4106"/>
              <a:gd name="T53" fmla="*/ 2169 h 3600"/>
              <a:gd name="T54" fmla="*/ 2398 w 4106"/>
              <a:gd name="T55" fmla="*/ 2267 h 3600"/>
              <a:gd name="T56" fmla="*/ 2566 w 4106"/>
              <a:gd name="T57" fmla="*/ 3086 h 3600"/>
              <a:gd name="T58" fmla="*/ 2739 w 4106"/>
              <a:gd name="T59" fmla="*/ 3116 h 3600"/>
              <a:gd name="T60" fmla="*/ 2887 w 4106"/>
              <a:gd name="T61" fmla="*/ 3198 h 3600"/>
              <a:gd name="T62" fmla="*/ 2999 w 4106"/>
              <a:gd name="T63" fmla="*/ 3324 h 3600"/>
              <a:gd name="T64" fmla="*/ 3066 w 4106"/>
              <a:gd name="T65" fmla="*/ 3481 h 3600"/>
              <a:gd name="T66" fmla="*/ 1026 w 4106"/>
              <a:gd name="T67" fmla="*/ 3600 h 3600"/>
              <a:gd name="T68" fmla="*/ 1056 w 4106"/>
              <a:gd name="T69" fmla="*/ 3427 h 3600"/>
              <a:gd name="T70" fmla="*/ 1140 w 4106"/>
              <a:gd name="T71" fmla="*/ 3278 h 3600"/>
              <a:gd name="T72" fmla="*/ 1264 w 4106"/>
              <a:gd name="T73" fmla="*/ 3166 h 3600"/>
              <a:gd name="T74" fmla="*/ 1422 w 4106"/>
              <a:gd name="T75" fmla="*/ 3100 h 3600"/>
              <a:gd name="T76" fmla="*/ 1796 w 4106"/>
              <a:gd name="T77" fmla="*/ 3086 h 3600"/>
              <a:gd name="T78" fmla="*/ 1623 w 4106"/>
              <a:gd name="T79" fmla="*/ 2240 h 3600"/>
              <a:gd name="T80" fmla="*/ 1382 w 4106"/>
              <a:gd name="T81" fmla="*/ 2125 h 3600"/>
              <a:gd name="T82" fmla="*/ 1173 w 4106"/>
              <a:gd name="T83" fmla="*/ 1964 h 3600"/>
              <a:gd name="T84" fmla="*/ 1001 w 4106"/>
              <a:gd name="T85" fmla="*/ 1764 h 3600"/>
              <a:gd name="T86" fmla="*/ 829 w 4106"/>
              <a:gd name="T87" fmla="*/ 1798 h 3600"/>
              <a:gd name="T88" fmla="*/ 624 w 4106"/>
              <a:gd name="T89" fmla="*/ 1786 h 3600"/>
              <a:gd name="T90" fmla="*/ 422 w 4106"/>
              <a:gd name="T91" fmla="*/ 1717 h 3600"/>
              <a:gd name="T92" fmla="*/ 250 w 4106"/>
              <a:gd name="T93" fmla="*/ 1598 h 3600"/>
              <a:gd name="T94" fmla="*/ 117 w 4106"/>
              <a:gd name="T95" fmla="*/ 1438 h 3600"/>
              <a:gd name="T96" fmla="*/ 31 w 4106"/>
              <a:gd name="T97" fmla="*/ 1245 h 3600"/>
              <a:gd name="T98" fmla="*/ 0 w 4106"/>
              <a:gd name="T99" fmla="*/ 1028 h 3600"/>
              <a:gd name="T100" fmla="*/ 770 w 4106"/>
              <a:gd name="T101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106" h="3600">
                <a:moveTo>
                  <a:pt x="3337" y="771"/>
                </a:moveTo>
                <a:lnTo>
                  <a:pt x="3337" y="1028"/>
                </a:lnTo>
                <a:lnTo>
                  <a:pt x="3333" y="1124"/>
                </a:lnTo>
                <a:lnTo>
                  <a:pt x="3322" y="1219"/>
                </a:lnTo>
                <a:lnTo>
                  <a:pt x="3305" y="1310"/>
                </a:lnTo>
                <a:lnTo>
                  <a:pt x="3282" y="1400"/>
                </a:lnTo>
                <a:lnTo>
                  <a:pt x="3252" y="1486"/>
                </a:lnTo>
                <a:lnTo>
                  <a:pt x="3293" y="1492"/>
                </a:lnTo>
                <a:lnTo>
                  <a:pt x="3337" y="1495"/>
                </a:lnTo>
                <a:lnTo>
                  <a:pt x="3394" y="1491"/>
                </a:lnTo>
                <a:lnTo>
                  <a:pt x="3450" y="1480"/>
                </a:lnTo>
                <a:lnTo>
                  <a:pt x="3503" y="1464"/>
                </a:lnTo>
                <a:lnTo>
                  <a:pt x="3555" y="1440"/>
                </a:lnTo>
                <a:lnTo>
                  <a:pt x="3602" y="1411"/>
                </a:lnTo>
                <a:lnTo>
                  <a:pt x="3645" y="1376"/>
                </a:lnTo>
                <a:lnTo>
                  <a:pt x="3684" y="1338"/>
                </a:lnTo>
                <a:lnTo>
                  <a:pt x="3718" y="1294"/>
                </a:lnTo>
                <a:lnTo>
                  <a:pt x="3746" y="1248"/>
                </a:lnTo>
                <a:lnTo>
                  <a:pt x="3770" y="1197"/>
                </a:lnTo>
                <a:lnTo>
                  <a:pt x="3787" y="1143"/>
                </a:lnTo>
                <a:lnTo>
                  <a:pt x="3797" y="1087"/>
                </a:lnTo>
                <a:lnTo>
                  <a:pt x="3801" y="1028"/>
                </a:lnTo>
                <a:lnTo>
                  <a:pt x="3801" y="771"/>
                </a:lnTo>
                <a:lnTo>
                  <a:pt x="3337" y="771"/>
                </a:lnTo>
                <a:close/>
                <a:moveTo>
                  <a:pt x="305" y="771"/>
                </a:moveTo>
                <a:lnTo>
                  <a:pt x="305" y="1028"/>
                </a:lnTo>
                <a:lnTo>
                  <a:pt x="309" y="1087"/>
                </a:lnTo>
                <a:lnTo>
                  <a:pt x="319" y="1143"/>
                </a:lnTo>
                <a:lnTo>
                  <a:pt x="336" y="1197"/>
                </a:lnTo>
                <a:lnTo>
                  <a:pt x="359" y="1248"/>
                </a:lnTo>
                <a:lnTo>
                  <a:pt x="389" y="1294"/>
                </a:lnTo>
                <a:lnTo>
                  <a:pt x="422" y="1338"/>
                </a:lnTo>
                <a:lnTo>
                  <a:pt x="461" y="1376"/>
                </a:lnTo>
                <a:lnTo>
                  <a:pt x="504" y="1411"/>
                </a:lnTo>
                <a:lnTo>
                  <a:pt x="552" y="1440"/>
                </a:lnTo>
                <a:lnTo>
                  <a:pt x="602" y="1464"/>
                </a:lnTo>
                <a:lnTo>
                  <a:pt x="655" y="1480"/>
                </a:lnTo>
                <a:lnTo>
                  <a:pt x="711" y="1491"/>
                </a:lnTo>
                <a:lnTo>
                  <a:pt x="770" y="1495"/>
                </a:lnTo>
                <a:lnTo>
                  <a:pt x="812" y="1492"/>
                </a:lnTo>
                <a:lnTo>
                  <a:pt x="854" y="1486"/>
                </a:lnTo>
                <a:lnTo>
                  <a:pt x="824" y="1400"/>
                </a:lnTo>
                <a:lnTo>
                  <a:pt x="801" y="1310"/>
                </a:lnTo>
                <a:lnTo>
                  <a:pt x="783" y="1219"/>
                </a:lnTo>
                <a:lnTo>
                  <a:pt x="773" y="1124"/>
                </a:lnTo>
                <a:lnTo>
                  <a:pt x="770" y="1028"/>
                </a:lnTo>
                <a:lnTo>
                  <a:pt x="770" y="771"/>
                </a:lnTo>
                <a:lnTo>
                  <a:pt x="305" y="771"/>
                </a:lnTo>
                <a:close/>
                <a:moveTo>
                  <a:pt x="770" y="0"/>
                </a:moveTo>
                <a:lnTo>
                  <a:pt x="3337" y="0"/>
                </a:lnTo>
                <a:lnTo>
                  <a:pt x="3337" y="514"/>
                </a:lnTo>
                <a:lnTo>
                  <a:pt x="4106" y="514"/>
                </a:lnTo>
                <a:lnTo>
                  <a:pt x="4106" y="1028"/>
                </a:lnTo>
                <a:lnTo>
                  <a:pt x="4103" y="1103"/>
                </a:lnTo>
                <a:lnTo>
                  <a:pt x="4093" y="1175"/>
                </a:lnTo>
                <a:lnTo>
                  <a:pt x="4075" y="1245"/>
                </a:lnTo>
                <a:lnTo>
                  <a:pt x="4053" y="1313"/>
                </a:lnTo>
                <a:lnTo>
                  <a:pt x="4023" y="1376"/>
                </a:lnTo>
                <a:lnTo>
                  <a:pt x="3989" y="1438"/>
                </a:lnTo>
                <a:lnTo>
                  <a:pt x="3949" y="1495"/>
                </a:lnTo>
                <a:lnTo>
                  <a:pt x="3905" y="1549"/>
                </a:lnTo>
                <a:lnTo>
                  <a:pt x="3856" y="1598"/>
                </a:lnTo>
                <a:lnTo>
                  <a:pt x="3802" y="1642"/>
                </a:lnTo>
                <a:lnTo>
                  <a:pt x="3745" y="1682"/>
                </a:lnTo>
                <a:lnTo>
                  <a:pt x="3684" y="1717"/>
                </a:lnTo>
                <a:lnTo>
                  <a:pt x="3619" y="1746"/>
                </a:lnTo>
                <a:lnTo>
                  <a:pt x="3552" y="1769"/>
                </a:lnTo>
                <a:lnTo>
                  <a:pt x="3482" y="1786"/>
                </a:lnTo>
                <a:lnTo>
                  <a:pt x="3410" y="1797"/>
                </a:lnTo>
                <a:lnTo>
                  <a:pt x="3337" y="1799"/>
                </a:lnTo>
                <a:lnTo>
                  <a:pt x="3277" y="1798"/>
                </a:lnTo>
                <a:lnTo>
                  <a:pt x="3218" y="1791"/>
                </a:lnTo>
                <a:lnTo>
                  <a:pt x="3161" y="1779"/>
                </a:lnTo>
                <a:lnTo>
                  <a:pt x="3105" y="1764"/>
                </a:lnTo>
                <a:lnTo>
                  <a:pt x="3053" y="1836"/>
                </a:lnTo>
                <a:lnTo>
                  <a:pt x="2995" y="1902"/>
                </a:lnTo>
                <a:lnTo>
                  <a:pt x="2933" y="1964"/>
                </a:lnTo>
                <a:lnTo>
                  <a:pt x="2867" y="2023"/>
                </a:lnTo>
                <a:lnTo>
                  <a:pt x="2797" y="2076"/>
                </a:lnTo>
                <a:lnTo>
                  <a:pt x="2724" y="2125"/>
                </a:lnTo>
                <a:lnTo>
                  <a:pt x="2647" y="2169"/>
                </a:lnTo>
                <a:lnTo>
                  <a:pt x="2567" y="2207"/>
                </a:lnTo>
                <a:lnTo>
                  <a:pt x="2483" y="2240"/>
                </a:lnTo>
                <a:lnTo>
                  <a:pt x="2398" y="2267"/>
                </a:lnTo>
                <a:lnTo>
                  <a:pt x="2309" y="2289"/>
                </a:lnTo>
                <a:lnTo>
                  <a:pt x="2309" y="3086"/>
                </a:lnTo>
                <a:lnTo>
                  <a:pt x="2566" y="3086"/>
                </a:lnTo>
                <a:lnTo>
                  <a:pt x="2627" y="3088"/>
                </a:lnTo>
                <a:lnTo>
                  <a:pt x="2684" y="3100"/>
                </a:lnTo>
                <a:lnTo>
                  <a:pt x="2739" y="3116"/>
                </a:lnTo>
                <a:lnTo>
                  <a:pt x="2792" y="3138"/>
                </a:lnTo>
                <a:lnTo>
                  <a:pt x="2841" y="3166"/>
                </a:lnTo>
                <a:lnTo>
                  <a:pt x="2887" y="3198"/>
                </a:lnTo>
                <a:lnTo>
                  <a:pt x="2929" y="3236"/>
                </a:lnTo>
                <a:lnTo>
                  <a:pt x="2967" y="3278"/>
                </a:lnTo>
                <a:lnTo>
                  <a:pt x="2999" y="3324"/>
                </a:lnTo>
                <a:lnTo>
                  <a:pt x="3028" y="3373"/>
                </a:lnTo>
                <a:lnTo>
                  <a:pt x="3050" y="3427"/>
                </a:lnTo>
                <a:lnTo>
                  <a:pt x="3066" y="3481"/>
                </a:lnTo>
                <a:lnTo>
                  <a:pt x="3076" y="3540"/>
                </a:lnTo>
                <a:lnTo>
                  <a:pt x="3080" y="3600"/>
                </a:lnTo>
                <a:lnTo>
                  <a:pt x="1026" y="3600"/>
                </a:lnTo>
                <a:lnTo>
                  <a:pt x="1030" y="3540"/>
                </a:lnTo>
                <a:lnTo>
                  <a:pt x="1040" y="3481"/>
                </a:lnTo>
                <a:lnTo>
                  <a:pt x="1056" y="3427"/>
                </a:lnTo>
                <a:lnTo>
                  <a:pt x="1079" y="3373"/>
                </a:lnTo>
                <a:lnTo>
                  <a:pt x="1106" y="3324"/>
                </a:lnTo>
                <a:lnTo>
                  <a:pt x="1140" y="3278"/>
                </a:lnTo>
                <a:lnTo>
                  <a:pt x="1177" y="3236"/>
                </a:lnTo>
                <a:lnTo>
                  <a:pt x="1219" y="3198"/>
                </a:lnTo>
                <a:lnTo>
                  <a:pt x="1264" y="3166"/>
                </a:lnTo>
                <a:lnTo>
                  <a:pt x="1314" y="3138"/>
                </a:lnTo>
                <a:lnTo>
                  <a:pt x="1366" y="3116"/>
                </a:lnTo>
                <a:lnTo>
                  <a:pt x="1422" y="3100"/>
                </a:lnTo>
                <a:lnTo>
                  <a:pt x="1480" y="3088"/>
                </a:lnTo>
                <a:lnTo>
                  <a:pt x="1539" y="3086"/>
                </a:lnTo>
                <a:lnTo>
                  <a:pt x="1796" y="3086"/>
                </a:lnTo>
                <a:lnTo>
                  <a:pt x="1796" y="2289"/>
                </a:lnTo>
                <a:lnTo>
                  <a:pt x="1708" y="2267"/>
                </a:lnTo>
                <a:lnTo>
                  <a:pt x="1623" y="2240"/>
                </a:lnTo>
                <a:lnTo>
                  <a:pt x="1539" y="2207"/>
                </a:lnTo>
                <a:lnTo>
                  <a:pt x="1460" y="2169"/>
                </a:lnTo>
                <a:lnTo>
                  <a:pt x="1382" y="2125"/>
                </a:lnTo>
                <a:lnTo>
                  <a:pt x="1309" y="2076"/>
                </a:lnTo>
                <a:lnTo>
                  <a:pt x="1239" y="2023"/>
                </a:lnTo>
                <a:lnTo>
                  <a:pt x="1173" y="1964"/>
                </a:lnTo>
                <a:lnTo>
                  <a:pt x="1111" y="1902"/>
                </a:lnTo>
                <a:lnTo>
                  <a:pt x="1054" y="1836"/>
                </a:lnTo>
                <a:lnTo>
                  <a:pt x="1001" y="1764"/>
                </a:lnTo>
                <a:lnTo>
                  <a:pt x="945" y="1779"/>
                </a:lnTo>
                <a:lnTo>
                  <a:pt x="888" y="1791"/>
                </a:lnTo>
                <a:lnTo>
                  <a:pt x="829" y="1798"/>
                </a:lnTo>
                <a:lnTo>
                  <a:pt x="770" y="1799"/>
                </a:lnTo>
                <a:lnTo>
                  <a:pt x="696" y="1797"/>
                </a:lnTo>
                <a:lnTo>
                  <a:pt x="624" y="1786"/>
                </a:lnTo>
                <a:lnTo>
                  <a:pt x="554" y="1769"/>
                </a:lnTo>
                <a:lnTo>
                  <a:pt x="487" y="1746"/>
                </a:lnTo>
                <a:lnTo>
                  <a:pt x="422" y="1717"/>
                </a:lnTo>
                <a:lnTo>
                  <a:pt x="361" y="1682"/>
                </a:lnTo>
                <a:lnTo>
                  <a:pt x="304" y="1642"/>
                </a:lnTo>
                <a:lnTo>
                  <a:pt x="250" y="1598"/>
                </a:lnTo>
                <a:lnTo>
                  <a:pt x="202" y="1549"/>
                </a:lnTo>
                <a:lnTo>
                  <a:pt x="157" y="1495"/>
                </a:lnTo>
                <a:lnTo>
                  <a:pt x="117" y="1438"/>
                </a:lnTo>
                <a:lnTo>
                  <a:pt x="82" y="1376"/>
                </a:lnTo>
                <a:lnTo>
                  <a:pt x="54" y="1313"/>
                </a:lnTo>
                <a:lnTo>
                  <a:pt x="31" y="1245"/>
                </a:lnTo>
                <a:lnTo>
                  <a:pt x="14" y="1175"/>
                </a:lnTo>
                <a:lnTo>
                  <a:pt x="4" y="1103"/>
                </a:lnTo>
                <a:lnTo>
                  <a:pt x="0" y="1028"/>
                </a:lnTo>
                <a:lnTo>
                  <a:pt x="0" y="514"/>
                </a:lnTo>
                <a:lnTo>
                  <a:pt x="770" y="514"/>
                </a:lnTo>
                <a:lnTo>
                  <a:pt x="770" y="0"/>
                </a:lnTo>
                <a:close/>
              </a:path>
            </a:pathLst>
          </a:custGeom>
          <a:solidFill>
            <a:srgbClr val="00B0F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0705" y="3586179"/>
            <a:ext cx="35041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Диплом призёра от ПСБ, РФМ, ФИАН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70 тыс. руб. </a:t>
            </a:r>
            <a:r>
              <a:rPr lang="ru-RU" sz="1400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(в рамках лицензионного договора)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Приглашение на церемонию награждения в Сириус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Предложение о совместной разработке образовательного курса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7666" y="2964044"/>
            <a:ext cx="1096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Герой (5)</a:t>
            </a:r>
            <a:endParaRPr lang="en-US" sz="1400" b="1" dirty="0">
              <a:solidFill>
                <a:srgbClr val="FFC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04302" y="3586179"/>
            <a:ext cx="36304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Диплом призёра от ПСБ, РФМ, ФИАН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dirty="0"/>
              <a:t>30 тыс. руб. </a:t>
            </a:r>
            <a:r>
              <a:rPr lang="ru-RU" sz="1400" dirty="0">
                <a:solidFill>
                  <a:srgbClr val="FF0000"/>
                </a:solidFill>
              </a:rPr>
              <a:t>(в рамках лицензионного договора)</a:t>
            </a:r>
          </a:p>
          <a:p>
            <a:r>
              <a:rPr lang="ru-RU" sz="1400" dirty="0">
                <a:solidFill>
                  <a:srgbClr val="FF0000"/>
                </a:solidFill>
              </a:rPr>
              <a:t>Награждение в филиальной сети ПСБ при участии члена  жюри и руководителей МРУ РФМ (требуется согласование)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Предложение о совместной разработке образовательного курса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41962" y="2964044"/>
            <a:ext cx="1555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Победитель (50)</a:t>
            </a:r>
            <a:endParaRPr lang="en-US" sz="1400" b="1" dirty="0">
              <a:solidFill>
                <a:srgbClr val="FFC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40320" y="3586179"/>
            <a:ext cx="3630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Диплом призёра от ПСБ, РФМ, ФИАН</a:t>
            </a:r>
            <a:endParaRPr lang="en-US" sz="1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тыс. руб. </a:t>
            </a:r>
            <a:r>
              <a:rPr lang="ru-RU" sz="1400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(в рамках лицензионного договора)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84487" y="2964044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Призёр (100)</a:t>
            </a:r>
            <a:endParaRPr lang="en-US" sz="1400" b="1" dirty="0">
              <a:solidFill>
                <a:srgbClr val="FFC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1524" y="6053086"/>
            <a:ext cx="71689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19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907280" cy="6858000"/>
          </a:xfrm>
          <a:prstGeom prst="rect">
            <a:avLst/>
          </a:prstGeom>
          <a:solidFill>
            <a:schemeClr val="tx2">
              <a:lumMod val="7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246851"/>
            <a:ext cx="43053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Сопредседатели Жюри:</a:t>
            </a:r>
          </a:p>
          <a:p>
            <a:r>
              <a:rPr lang="ru-RU" sz="1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Барыбин</a:t>
            </a:r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Олег Геннадьевич (ПСБ)</a:t>
            </a:r>
          </a:p>
          <a:p>
            <a:r>
              <a:rPr lang="ru-RU" sz="1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Колачевский</a:t>
            </a:r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Николай Николаевич (ФИАН)</a:t>
            </a:r>
            <a:b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ru-RU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Жюри:</a:t>
            </a:r>
          </a:p>
          <a:p>
            <a:r>
              <a:rPr lang="ru-RU" sz="1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Негляд</a:t>
            </a:r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Герман Юрьевич (РФМ)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Глотов Владимир Иванович (ФИАН)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Бронфман Яков Павлович (ПСБ)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Иванов Олег Викторович (ФИАН)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Ященко Иван Валериевич (МЦНМО)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Иванов Олег Алексеевич (МУМЦФМ)</a:t>
            </a:r>
          </a:p>
          <a:p>
            <a:endParaRPr lang="ru-RU" sz="1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Рабочие группы по оценке работ: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ФИАН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МУМЦФМ</a:t>
            </a:r>
          </a:p>
          <a:p>
            <a:r>
              <a:rPr lang="ru-RU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ПСБ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49561"/>
            <a:ext cx="2648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C40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Жюри</a:t>
            </a:r>
            <a:endParaRPr lang="en-US" b="1" dirty="0">
              <a:solidFill>
                <a:srgbClr val="FFC40A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CB1DCA-2586-B120-097F-218ABC1A9239}"/>
              </a:ext>
            </a:extLst>
          </p:cNvPr>
          <p:cNvSpPr txBox="1"/>
          <p:nvPr/>
        </p:nvSpPr>
        <p:spPr>
          <a:xfrm>
            <a:off x="5043736" y="549561"/>
            <a:ext cx="4808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rgbClr val="FFC40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>
                <a:solidFill>
                  <a:schemeClr val="tx2"/>
                </a:solidFill>
              </a:rPr>
              <a:t>Критерии оценки работ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CustomShape 4">
            <a:extLst>
              <a:ext uri="{FF2B5EF4-FFF2-40B4-BE49-F238E27FC236}">
                <a16:creationId xmlns:a16="http://schemas.microsoft.com/office/drawing/2014/main" id="{B9A0CBE2-C0BB-3027-4B9C-32AF5D1805BC}"/>
              </a:ext>
            </a:extLst>
          </p:cNvPr>
          <p:cNvSpPr/>
          <p:nvPr/>
        </p:nvSpPr>
        <p:spPr>
          <a:xfrm>
            <a:off x="5142300" y="1246851"/>
            <a:ext cx="6691560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">
              <a:spcBef>
                <a:spcPts val="600"/>
              </a:spcBef>
              <a:buClr>
                <a:srgbClr val="000000"/>
              </a:buClr>
            </a:pPr>
            <a:r>
              <a:rPr lang="ru-RU" sz="1400" dirty="0"/>
              <a:t>Все заявки оцениваются по 7 критериям от 1 до 10 баллов. </a:t>
            </a:r>
          </a:p>
          <a:p>
            <a:pPr marL="360">
              <a:spcBef>
                <a:spcPts val="600"/>
              </a:spcBef>
              <a:buClr>
                <a:srgbClr val="000000"/>
              </a:buClr>
            </a:pPr>
            <a:r>
              <a:rPr lang="ru-RU" sz="1400" dirty="0"/>
              <a:t>Максимальная общая оценка – 70 баллов.</a:t>
            </a:r>
          </a:p>
          <a:p>
            <a:pPr marL="360">
              <a:spcBef>
                <a:spcPts val="600"/>
              </a:spcBef>
              <a:buClr>
                <a:srgbClr val="000000"/>
              </a:buClr>
            </a:pPr>
            <a:r>
              <a:rPr lang="ru-RU" sz="1400" dirty="0"/>
              <a:t>Критерии: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Оригинальность – оценка новизны в представлении материалов заявки и преподавательских техник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Актуальность – на сколько заявка может быть интегрирована в научно образовательную платформу «Содружество» 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Полнота соответствия теме – насколько полно раскрыта выбранная тема в рамках заявки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Замкнутость</a:t>
            </a:r>
            <a:r>
              <a:rPr lang="en-US" sz="1400" spc="-1" dirty="0">
                <a:solidFill>
                  <a:srgbClr val="000000"/>
                </a:solidFill>
                <a:latin typeface="Gilroy"/>
              </a:rPr>
              <a:t> – </a:t>
            </a:r>
            <a:r>
              <a:rPr lang="ru-RU" sz="1400" spc="-1" dirty="0">
                <a:solidFill>
                  <a:srgbClr val="000000"/>
                </a:solidFill>
                <a:latin typeface="Gilroy"/>
              </a:rPr>
              <a:t>насколько материал заявки может быть рассмотрен как отдельный информационный сюжет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Инновации преподнесения материала – оценка педагогического мастерства в изложение материала  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Качество материалов – насколько материал готов к публикации по содержанию</a:t>
            </a:r>
          </a:p>
          <a:p>
            <a:pPr marL="343080" indent="-342720">
              <a:spcBef>
                <a:spcPts val="6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400" spc="-1" dirty="0">
                <a:solidFill>
                  <a:srgbClr val="000000"/>
                </a:solidFill>
                <a:latin typeface="Gilroy"/>
              </a:rPr>
              <a:t>Потенциал развития курса – насколько представленный материал возможно развивать в полноценную образовательную </a:t>
            </a:r>
            <a:r>
              <a:rPr lang="ru-RU" sz="1400" dirty="0"/>
              <a:t>программу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100E35-11F4-54E4-D9F0-BB633AF3B093}"/>
              </a:ext>
            </a:extLst>
          </p:cNvPr>
          <p:cNvSpPr txBox="1"/>
          <p:nvPr/>
        </p:nvSpPr>
        <p:spPr>
          <a:xfrm>
            <a:off x="304800" y="5345087"/>
            <a:ext cx="451866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100" b="0" i="1" strike="noStrike" spc="-1" dirty="0">
                <a:solidFill>
                  <a:schemeClr val="bg1"/>
                </a:solidFill>
                <a:latin typeface="Gilroy"/>
              </a:rPr>
              <a:t>Жюри по итоговым оценкам определяет рейтинг заявок и подписывает итоговый протокол. Рейтинги работ и итоговый протокол публикуются на внешнем сайте (в нем указывается ФИО и статус победителя). </a:t>
            </a:r>
            <a:endParaRPr lang="ru-RU" sz="1100" b="0" i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100" b="0" i="1" strike="noStrike" spc="-1" dirty="0">
                <a:solidFill>
                  <a:schemeClr val="bg1"/>
                </a:solidFill>
                <a:latin typeface="Gilroy"/>
              </a:rPr>
              <a:t>Детализации рейтинга имена экспертов не подлежат разглашению. Претензии не принимаются, Материалы заявки не возвращаются. Консультации по заявкам с заявителями не проводятся</a:t>
            </a:r>
            <a:endParaRPr lang="ru-RU" sz="1100" b="0" i="1" strike="noStrike" spc="-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210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Line 13">
            <a:extLst>
              <a:ext uri="{FF2B5EF4-FFF2-40B4-BE49-F238E27FC236}">
                <a16:creationId xmlns:a16="http://schemas.microsoft.com/office/drawing/2014/main" id="{E171429A-480F-9B7A-0D50-01D435EEF50D}"/>
              </a:ext>
            </a:extLst>
          </p:cNvPr>
          <p:cNvSpPr/>
          <p:nvPr/>
        </p:nvSpPr>
        <p:spPr>
          <a:xfrm>
            <a:off x="1117080" y="4849080"/>
            <a:ext cx="10023360" cy="0"/>
          </a:xfrm>
          <a:prstGeom prst="line">
            <a:avLst/>
          </a:prstGeom>
          <a:ln>
            <a:solidFill>
              <a:srgbClr val="2C2D8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76511FF-881F-C34F-704A-5CF577E8D800}"/>
              </a:ext>
            </a:extLst>
          </p:cNvPr>
          <p:cNvPicPr/>
          <p:nvPr/>
        </p:nvPicPr>
        <p:blipFill>
          <a:blip r:embed="rId2"/>
          <a:srcRect l="33355" t="15450" r="8330" b="5383"/>
          <a:stretch/>
        </p:blipFill>
        <p:spPr>
          <a:xfrm>
            <a:off x="4769762" y="1565820"/>
            <a:ext cx="722880" cy="881280"/>
          </a:xfrm>
          <a:prstGeom prst="rect">
            <a:avLst/>
          </a:prstGeom>
          <a:ln w="0"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F8F1B9-27A8-21E3-932A-347EBC736F27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456618" y="1363680"/>
            <a:ext cx="722880" cy="722880"/>
          </a:xfrm>
          <a:prstGeom prst="rect">
            <a:avLst/>
          </a:prstGeom>
          <a:ln w="0">
            <a:noFill/>
          </a:ln>
        </p:spPr>
      </p:pic>
      <p:sp>
        <p:nvSpPr>
          <p:cNvPr id="5" name="CustomShape 4">
            <a:extLst>
              <a:ext uri="{FF2B5EF4-FFF2-40B4-BE49-F238E27FC236}">
                <a16:creationId xmlns:a16="http://schemas.microsoft.com/office/drawing/2014/main" id="{C1AEFD6E-B205-CEDB-4817-B1311FFB1C1A}"/>
              </a:ext>
            </a:extLst>
          </p:cNvPr>
          <p:cNvSpPr/>
          <p:nvPr/>
        </p:nvSpPr>
        <p:spPr>
          <a:xfrm>
            <a:off x="4575780" y="1091880"/>
            <a:ext cx="18943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Заходят на сайт конкурса</a:t>
            </a:r>
            <a:br>
              <a:rPr dirty="0"/>
            </a:br>
            <a:r>
              <a:rPr lang="ru-RU" sz="1100" b="0" i="1" strike="noStrike" spc="-1" dirty="0">
                <a:solidFill>
                  <a:srgbClr val="FF0000"/>
                </a:solidFill>
                <a:latin typeface="Gilroy"/>
              </a:rPr>
              <a:t>??? (ФИАН/МУМЦФМ)</a:t>
            </a:r>
            <a:endParaRPr lang="ru-RU" sz="11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50AE2E12-4AEE-F4F8-7075-DCEA8499BCB7}"/>
              </a:ext>
            </a:extLst>
          </p:cNvPr>
          <p:cNvSpPr/>
          <p:nvPr/>
        </p:nvSpPr>
        <p:spPr>
          <a:xfrm>
            <a:off x="870538" y="1091880"/>
            <a:ext cx="189432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Gilroy"/>
              </a:rPr>
              <a:t>Участники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9" name="CustomShape 6">
            <a:extLst>
              <a:ext uri="{FF2B5EF4-FFF2-40B4-BE49-F238E27FC236}">
                <a16:creationId xmlns:a16="http://schemas.microsoft.com/office/drawing/2014/main" id="{F5FBF8D5-928F-3816-5C59-6FF280AB94D0}"/>
              </a:ext>
            </a:extLst>
          </p:cNvPr>
          <p:cNvSpPr/>
          <p:nvPr/>
        </p:nvSpPr>
        <p:spPr>
          <a:xfrm>
            <a:off x="2844990" y="1091880"/>
            <a:ext cx="1345680" cy="75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Получают информацию от организаторов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10" name="Picture 17">
            <a:extLst>
              <a:ext uri="{FF2B5EF4-FFF2-40B4-BE49-F238E27FC236}">
                <a16:creationId xmlns:a16="http://schemas.microsoft.com/office/drawing/2014/main" id="{56A0AFDD-06EF-D7FC-7C24-678D3E0E72FE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7618596" y="1699950"/>
            <a:ext cx="852480" cy="827280"/>
          </a:xfrm>
          <a:prstGeom prst="rect">
            <a:avLst/>
          </a:prstGeom>
          <a:ln w="0">
            <a:noFill/>
          </a:ln>
        </p:spPr>
      </p:pic>
      <p:sp>
        <p:nvSpPr>
          <p:cNvPr id="11" name="CustomShape 7">
            <a:extLst>
              <a:ext uri="{FF2B5EF4-FFF2-40B4-BE49-F238E27FC236}">
                <a16:creationId xmlns:a16="http://schemas.microsoft.com/office/drawing/2014/main" id="{A4677A1C-AE72-AF18-7524-7BB5B0CF6DFA}"/>
              </a:ext>
            </a:extLst>
          </p:cNvPr>
          <p:cNvSpPr/>
          <p:nvPr/>
        </p:nvSpPr>
        <p:spPr>
          <a:xfrm>
            <a:off x="5476416" y="1694280"/>
            <a:ext cx="1345680" cy="75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Выбирают тему и готовят материалы заявки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id="{8758AD0E-C46A-816C-821E-2E4D3471A9D8}"/>
              </a:ext>
            </a:extLst>
          </p:cNvPr>
          <p:cNvSpPr/>
          <p:nvPr/>
        </p:nvSpPr>
        <p:spPr>
          <a:xfrm>
            <a:off x="7062612" y="1091880"/>
            <a:ext cx="1964448" cy="5987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Заполняют форму и прикладывают материалы заявки </a:t>
            </a:r>
            <a:r>
              <a:rPr lang="ru-RU" sz="1100" i="1" spc="-1" dirty="0">
                <a:solidFill>
                  <a:srgbClr val="000000"/>
                </a:solidFill>
                <a:latin typeface="Gilroy"/>
              </a:rPr>
              <a:t>видео и презентацию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994D6438-C528-8E37-5C6A-A848DD129FF0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9741429" y="1735801"/>
            <a:ext cx="604080" cy="604080"/>
          </a:xfrm>
          <a:prstGeom prst="rect">
            <a:avLst/>
          </a:prstGeom>
          <a:ln w="0">
            <a:noFill/>
          </a:ln>
        </p:spPr>
      </p:pic>
      <p:sp>
        <p:nvSpPr>
          <p:cNvPr id="14" name="CustomShape 9">
            <a:extLst>
              <a:ext uri="{FF2B5EF4-FFF2-40B4-BE49-F238E27FC236}">
                <a16:creationId xmlns:a16="http://schemas.microsoft.com/office/drawing/2014/main" id="{5B9D3B65-1A47-5393-DE15-DC863348477E}"/>
              </a:ext>
            </a:extLst>
          </p:cNvPr>
          <p:cNvSpPr/>
          <p:nvPr/>
        </p:nvSpPr>
        <p:spPr>
          <a:xfrm rot="5400000">
            <a:off x="2251363" y="196884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5" name="CustomShape 10">
            <a:extLst>
              <a:ext uri="{FF2B5EF4-FFF2-40B4-BE49-F238E27FC236}">
                <a16:creationId xmlns:a16="http://schemas.microsoft.com/office/drawing/2014/main" id="{7EBE593B-444E-31B0-3436-769C1990B810}"/>
              </a:ext>
            </a:extLst>
          </p:cNvPr>
          <p:cNvSpPr/>
          <p:nvPr/>
        </p:nvSpPr>
        <p:spPr>
          <a:xfrm rot="5400000">
            <a:off x="4003682" y="196884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7" name="CustomShape 12">
            <a:extLst>
              <a:ext uri="{FF2B5EF4-FFF2-40B4-BE49-F238E27FC236}">
                <a16:creationId xmlns:a16="http://schemas.microsoft.com/office/drawing/2014/main" id="{B240E756-5A7B-9590-6D40-BDEFF0DDFCA6}"/>
              </a:ext>
            </a:extLst>
          </p:cNvPr>
          <p:cNvSpPr/>
          <p:nvPr/>
        </p:nvSpPr>
        <p:spPr>
          <a:xfrm rot="5400000">
            <a:off x="6687996" y="196884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111404D3-1E86-E603-3D07-D45B4423B3CE}"/>
              </a:ext>
            </a:extLst>
          </p:cNvPr>
          <p:cNvSpPr/>
          <p:nvPr/>
        </p:nvSpPr>
        <p:spPr>
          <a:xfrm>
            <a:off x="1117080" y="2807640"/>
            <a:ext cx="10023360" cy="0"/>
          </a:xfrm>
          <a:prstGeom prst="line">
            <a:avLst/>
          </a:prstGeom>
          <a:ln>
            <a:solidFill>
              <a:srgbClr val="2C2D8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22" name="CustomShape 14">
            <a:extLst>
              <a:ext uri="{FF2B5EF4-FFF2-40B4-BE49-F238E27FC236}">
                <a16:creationId xmlns:a16="http://schemas.microsoft.com/office/drawing/2014/main" id="{CD796C4B-2863-E993-15BC-9B0F3384930F}"/>
              </a:ext>
            </a:extLst>
          </p:cNvPr>
          <p:cNvSpPr/>
          <p:nvPr/>
        </p:nvSpPr>
        <p:spPr>
          <a:xfrm rot="5400000">
            <a:off x="8669925" y="196884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23" name="CustomShape 15">
            <a:extLst>
              <a:ext uri="{FF2B5EF4-FFF2-40B4-BE49-F238E27FC236}">
                <a16:creationId xmlns:a16="http://schemas.microsoft.com/office/drawing/2014/main" id="{748821F0-47EE-56BA-8C99-F5D6A1A251A2}"/>
              </a:ext>
            </a:extLst>
          </p:cNvPr>
          <p:cNvSpPr/>
          <p:nvPr/>
        </p:nvSpPr>
        <p:spPr>
          <a:xfrm>
            <a:off x="9134640" y="1091880"/>
            <a:ext cx="189432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Заявка падает на почтовый ящик жюри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24" name="CustomShape 16">
            <a:extLst>
              <a:ext uri="{FF2B5EF4-FFF2-40B4-BE49-F238E27FC236}">
                <a16:creationId xmlns:a16="http://schemas.microsoft.com/office/drawing/2014/main" id="{FFDD8487-51F9-9769-B3BD-AB3419F033EF}"/>
              </a:ext>
            </a:extLst>
          </p:cNvPr>
          <p:cNvSpPr/>
          <p:nvPr/>
        </p:nvSpPr>
        <p:spPr>
          <a:xfrm>
            <a:off x="9168540" y="2999160"/>
            <a:ext cx="1894320" cy="75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Член РГ заполняет сводную таблицу с поступившими новыми заявками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25" name="CustomShape 17">
            <a:extLst>
              <a:ext uri="{FF2B5EF4-FFF2-40B4-BE49-F238E27FC236}">
                <a16:creationId xmlns:a16="http://schemas.microsoft.com/office/drawing/2014/main" id="{B4B79F1E-04D8-404C-A6EC-D05950D775A3}"/>
              </a:ext>
            </a:extLst>
          </p:cNvPr>
          <p:cNvSpPr/>
          <p:nvPr/>
        </p:nvSpPr>
        <p:spPr>
          <a:xfrm rot="16200000">
            <a:off x="6675180" y="378665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39" name="CustomShape 18">
            <a:extLst>
              <a:ext uri="{FF2B5EF4-FFF2-40B4-BE49-F238E27FC236}">
                <a16:creationId xmlns:a16="http://schemas.microsoft.com/office/drawing/2014/main" id="{DD9A412C-0D26-FF4D-A4E3-DE6BDAEB5F7D}"/>
              </a:ext>
            </a:extLst>
          </p:cNvPr>
          <p:cNvSpPr/>
          <p:nvPr/>
        </p:nvSpPr>
        <p:spPr>
          <a:xfrm rot="10800000">
            <a:off x="9672120" y="268032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40" name="CustomShape 19">
            <a:extLst>
              <a:ext uri="{FF2B5EF4-FFF2-40B4-BE49-F238E27FC236}">
                <a16:creationId xmlns:a16="http://schemas.microsoft.com/office/drawing/2014/main" id="{81E2D96F-CA7A-293C-1171-1717667129A3}"/>
              </a:ext>
            </a:extLst>
          </p:cNvPr>
          <p:cNvSpPr/>
          <p:nvPr/>
        </p:nvSpPr>
        <p:spPr>
          <a:xfrm>
            <a:off x="7132740" y="2999160"/>
            <a:ext cx="18943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Каждая работа оценена минимум 2мя группами</a:t>
            </a:r>
            <a:endParaRPr lang="ru-RU" sz="1100" b="0" i="1" strike="noStrike" spc="-1" dirty="0">
              <a:latin typeface="Arial"/>
            </a:endParaRPr>
          </a:p>
        </p:txBody>
      </p:sp>
      <p:sp>
        <p:nvSpPr>
          <p:cNvPr id="41" name="CustomShape 20">
            <a:extLst>
              <a:ext uri="{FF2B5EF4-FFF2-40B4-BE49-F238E27FC236}">
                <a16:creationId xmlns:a16="http://schemas.microsoft.com/office/drawing/2014/main" id="{2CEE6AA7-91B2-C820-391B-B6BD5FC4F437}"/>
              </a:ext>
            </a:extLst>
          </p:cNvPr>
          <p:cNvSpPr/>
          <p:nvPr/>
        </p:nvSpPr>
        <p:spPr>
          <a:xfrm rot="16200000">
            <a:off x="8578500" y="3786649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grpSp>
        <p:nvGrpSpPr>
          <p:cNvPr id="44" name="Group 21">
            <a:extLst>
              <a:ext uri="{FF2B5EF4-FFF2-40B4-BE49-F238E27FC236}">
                <a16:creationId xmlns:a16="http://schemas.microsoft.com/office/drawing/2014/main" id="{22D2BE59-A27D-9889-63B4-F7F0AB673AA6}"/>
              </a:ext>
            </a:extLst>
          </p:cNvPr>
          <p:cNvGrpSpPr/>
          <p:nvPr/>
        </p:nvGrpSpPr>
        <p:grpSpPr>
          <a:xfrm>
            <a:off x="7280340" y="3400560"/>
            <a:ext cx="1630800" cy="1138320"/>
            <a:chOff x="3341520" y="3537720"/>
            <a:chExt cx="1630800" cy="1138320"/>
          </a:xfrm>
        </p:grpSpPr>
        <p:pic>
          <p:nvPicPr>
            <p:cNvPr id="61" name="Picture 4">
              <a:extLst>
                <a:ext uri="{FF2B5EF4-FFF2-40B4-BE49-F238E27FC236}">
                  <a16:creationId xmlns:a16="http://schemas.microsoft.com/office/drawing/2014/main" id="{F511A94C-9A2A-DDB8-0E6B-5509FFEF9CD9}"/>
                </a:ext>
              </a:extLst>
            </p:cNvPr>
            <p:cNvPicPr/>
            <p:nvPr/>
          </p:nvPicPr>
          <p:blipFill>
            <a:blip r:embed="rId6"/>
            <a:stretch/>
          </p:blipFill>
          <p:spPr>
            <a:xfrm>
              <a:off x="3706560" y="4390920"/>
              <a:ext cx="285120" cy="285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2">
              <a:extLst>
                <a:ext uri="{FF2B5EF4-FFF2-40B4-BE49-F238E27FC236}">
                  <a16:creationId xmlns:a16="http://schemas.microsoft.com/office/drawing/2014/main" id="{03C1BB22-C7EC-71DD-49C2-D94D63996670}"/>
                </a:ext>
              </a:extLst>
            </p:cNvPr>
            <p:cNvSpPr/>
            <p:nvPr/>
          </p:nvSpPr>
          <p:spPr>
            <a:xfrm>
              <a:off x="3341520" y="4108680"/>
              <a:ext cx="101484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0" strike="noStrike" spc="-1">
                  <a:solidFill>
                    <a:srgbClr val="000000"/>
                  </a:solidFill>
                  <a:latin typeface="Gilroy"/>
                </a:rPr>
                <a:t>РГ ПСБ</a:t>
              </a:r>
              <a:endParaRPr lang="ru-RU" sz="1100" b="0" strike="noStrike" spc="-1">
                <a:latin typeface="Arial"/>
              </a:endParaRPr>
            </a:p>
          </p:txBody>
        </p:sp>
        <p:pic>
          <p:nvPicPr>
            <p:cNvPr id="63" name="Picture 4">
              <a:extLst>
                <a:ext uri="{FF2B5EF4-FFF2-40B4-BE49-F238E27FC236}">
                  <a16:creationId xmlns:a16="http://schemas.microsoft.com/office/drawing/2014/main" id="{1B8E520C-F53B-3BFD-B909-C37A973D87E9}"/>
                </a:ext>
              </a:extLst>
            </p:cNvPr>
            <p:cNvPicPr/>
            <p:nvPr/>
          </p:nvPicPr>
          <p:blipFill>
            <a:blip r:embed="rId6"/>
            <a:stretch/>
          </p:blipFill>
          <p:spPr>
            <a:xfrm>
              <a:off x="4308480" y="3773880"/>
              <a:ext cx="285120" cy="285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4" name="CustomShape 23">
              <a:extLst>
                <a:ext uri="{FF2B5EF4-FFF2-40B4-BE49-F238E27FC236}">
                  <a16:creationId xmlns:a16="http://schemas.microsoft.com/office/drawing/2014/main" id="{295B4DC3-9FD4-FCBF-A284-2086F1F5C86B}"/>
                </a:ext>
              </a:extLst>
            </p:cNvPr>
            <p:cNvSpPr/>
            <p:nvPr/>
          </p:nvSpPr>
          <p:spPr>
            <a:xfrm>
              <a:off x="3947040" y="3537720"/>
              <a:ext cx="101484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0" strike="noStrike" spc="-1">
                  <a:solidFill>
                    <a:srgbClr val="000000"/>
                  </a:solidFill>
                  <a:latin typeface="Gilroy"/>
                </a:rPr>
                <a:t>РГ РФМ</a:t>
              </a:r>
              <a:endParaRPr lang="ru-RU" sz="1100" b="0" strike="noStrike" spc="-1">
                <a:latin typeface="Arial"/>
              </a:endParaRPr>
            </a:p>
          </p:txBody>
        </p:sp>
        <p:pic>
          <p:nvPicPr>
            <p:cNvPr id="65" name="Picture 4">
              <a:extLst>
                <a:ext uri="{FF2B5EF4-FFF2-40B4-BE49-F238E27FC236}">
                  <a16:creationId xmlns:a16="http://schemas.microsoft.com/office/drawing/2014/main" id="{7DDA38EA-4491-8516-B245-D44D8A506913}"/>
                </a:ext>
              </a:extLst>
            </p:cNvPr>
            <p:cNvPicPr/>
            <p:nvPr/>
          </p:nvPicPr>
          <p:blipFill>
            <a:blip r:embed="rId6"/>
            <a:stretch/>
          </p:blipFill>
          <p:spPr>
            <a:xfrm>
              <a:off x="4319280" y="4385160"/>
              <a:ext cx="285120" cy="285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6" name="CustomShape 24">
              <a:extLst>
                <a:ext uri="{FF2B5EF4-FFF2-40B4-BE49-F238E27FC236}">
                  <a16:creationId xmlns:a16="http://schemas.microsoft.com/office/drawing/2014/main" id="{3275AB59-E59D-E930-9862-68F87A976EB4}"/>
                </a:ext>
              </a:extLst>
            </p:cNvPr>
            <p:cNvSpPr/>
            <p:nvPr/>
          </p:nvSpPr>
          <p:spPr>
            <a:xfrm>
              <a:off x="3957480" y="4099320"/>
              <a:ext cx="101484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0" strike="noStrike" spc="-1">
                  <a:solidFill>
                    <a:srgbClr val="000000"/>
                  </a:solidFill>
                  <a:latin typeface="Gilroy"/>
                </a:rPr>
                <a:t>РГ МУМЦ</a:t>
              </a:r>
              <a:endParaRPr lang="ru-RU" sz="1100" b="0" strike="noStrike" spc="-1">
                <a:latin typeface="Arial"/>
              </a:endParaRPr>
            </a:p>
          </p:txBody>
        </p:sp>
        <p:pic>
          <p:nvPicPr>
            <p:cNvPr id="67" name="Picture 4">
              <a:extLst>
                <a:ext uri="{FF2B5EF4-FFF2-40B4-BE49-F238E27FC236}">
                  <a16:creationId xmlns:a16="http://schemas.microsoft.com/office/drawing/2014/main" id="{B694464C-64CD-6FA2-24B7-F815308473DB}"/>
                </a:ext>
              </a:extLst>
            </p:cNvPr>
            <p:cNvPicPr/>
            <p:nvPr/>
          </p:nvPicPr>
          <p:blipFill>
            <a:blip r:embed="rId6"/>
            <a:stretch/>
          </p:blipFill>
          <p:spPr>
            <a:xfrm>
              <a:off x="3706560" y="3773880"/>
              <a:ext cx="285120" cy="285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8" name="CustomShape 25">
              <a:extLst>
                <a:ext uri="{FF2B5EF4-FFF2-40B4-BE49-F238E27FC236}">
                  <a16:creationId xmlns:a16="http://schemas.microsoft.com/office/drawing/2014/main" id="{C7DAC940-E2BF-27E9-7666-6A063F7B9182}"/>
                </a:ext>
              </a:extLst>
            </p:cNvPr>
            <p:cNvSpPr/>
            <p:nvPr/>
          </p:nvSpPr>
          <p:spPr>
            <a:xfrm>
              <a:off x="3341520" y="3537720"/>
              <a:ext cx="101484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0" strike="noStrike" spc="-1">
                  <a:solidFill>
                    <a:srgbClr val="000000"/>
                  </a:solidFill>
                  <a:latin typeface="Gilroy"/>
                </a:rPr>
                <a:t>РГ ФИАН</a:t>
              </a:r>
              <a:endParaRPr lang="ru-RU" sz="1100" b="0" strike="noStrike" spc="-1">
                <a:latin typeface="Arial"/>
              </a:endParaRPr>
            </a:p>
          </p:txBody>
        </p:sp>
      </p:grpSp>
      <p:pic>
        <p:nvPicPr>
          <p:cNvPr id="69" name="Picture 8">
            <a:extLst>
              <a:ext uri="{FF2B5EF4-FFF2-40B4-BE49-F238E27FC236}">
                <a16:creationId xmlns:a16="http://schemas.microsoft.com/office/drawing/2014/main" id="{E9913C50-0733-94AB-2CA9-03C6B8B2BBBE}"/>
              </a:ext>
            </a:extLst>
          </p:cNvPr>
          <p:cNvPicPr/>
          <p:nvPr/>
        </p:nvPicPr>
        <p:blipFill>
          <a:blip r:embed="rId7"/>
          <a:stretch/>
        </p:blipFill>
        <p:spPr>
          <a:xfrm>
            <a:off x="9816540" y="3769920"/>
            <a:ext cx="599400" cy="599400"/>
          </a:xfrm>
          <a:prstGeom prst="rect">
            <a:avLst/>
          </a:prstGeom>
          <a:ln w="0">
            <a:noFill/>
          </a:ln>
        </p:spPr>
      </p:pic>
      <p:pic>
        <p:nvPicPr>
          <p:cNvPr id="70" name="Picture 8">
            <a:extLst>
              <a:ext uri="{FF2B5EF4-FFF2-40B4-BE49-F238E27FC236}">
                <a16:creationId xmlns:a16="http://schemas.microsoft.com/office/drawing/2014/main" id="{878A4B9B-EB51-3C80-2A38-47E6C87B219A}"/>
              </a:ext>
            </a:extLst>
          </p:cNvPr>
          <p:cNvPicPr/>
          <p:nvPr/>
        </p:nvPicPr>
        <p:blipFill>
          <a:blip r:embed="rId7"/>
          <a:stretch/>
        </p:blipFill>
        <p:spPr>
          <a:xfrm>
            <a:off x="5788560" y="3769920"/>
            <a:ext cx="599400" cy="599400"/>
          </a:xfrm>
          <a:prstGeom prst="rect">
            <a:avLst/>
          </a:prstGeom>
          <a:ln w="0">
            <a:noFill/>
          </a:ln>
        </p:spPr>
      </p:pic>
      <p:sp>
        <p:nvSpPr>
          <p:cNvPr id="71" name="CustomShape 26">
            <a:extLst>
              <a:ext uri="{FF2B5EF4-FFF2-40B4-BE49-F238E27FC236}">
                <a16:creationId xmlns:a16="http://schemas.microsoft.com/office/drawing/2014/main" id="{7428ABD1-4B52-E0C3-56F8-ED5BE2B0794F}"/>
              </a:ext>
            </a:extLst>
          </p:cNvPr>
          <p:cNvSpPr/>
          <p:nvPr/>
        </p:nvSpPr>
        <p:spPr>
          <a:xfrm>
            <a:off x="5108160" y="2999160"/>
            <a:ext cx="1894320" cy="5987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Окончание конкурса, финальная оценка работ, подведение итогов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73" name="CustomShape 28">
            <a:extLst>
              <a:ext uri="{FF2B5EF4-FFF2-40B4-BE49-F238E27FC236}">
                <a16:creationId xmlns:a16="http://schemas.microsoft.com/office/drawing/2014/main" id="{CB31F4C6-6A99-78F9-B4E0-1A6D400008A3}"/>
              </a:ext>
            </a:extLst>
          </p:cNvPr>
          <p:cNvSpPr/>
          <p:nvPr/>
        </p:nvSpPr>
        <p:spPr>
          <a:xfrm rot="10800000">
            <a:off x="1645442" y="470652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pic>
        <p:nvPicPr>
          <p:cNvPr id="74" name="Picture 6">
            <a:extLst>
              <a:ext uri="{FF2B5EF4-FFF2-40B4-BE49-F238E27FC236}">
                <a16:creationId xmlns:a16="http://schemas.microsoft.com/office/drawing/2014/main" id="{0C330E3D-5BAF-734F-FBB4-80660155F891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3867344" y="3712140"/>
            <a:ext cx="604080" cy="604080"/>
          </a:xfrm>
          <a:prstGeom prst="rect">
            <a:avLst/>
          </a:prstGeom>
          <a:ln w="0">
            <a:noFill/>
          </a:ln>
        </p:spPr>
      </p:pic>
      <p:sp>
        <p:nvSpPr>
          <p:cNvPr id="75" name="CustomShape 29">
            <a:extLst>
              <a:ext uri="{FF2B5EF4-FFF2-40B4-BE49-F238E27FC236}">
                <a16:creationId xmlns:a16="http://schemas.microsoft.com/office/drawing/2014/main" id="{E6DFFFA3-F9A8-7513-282F-09B40921F24C}"/>
              </a:ext>
            </a:extLst>
          </p:cNvPr>
          <p:cNvSpPr/>
          <p:nvPr/>
        </p:nvSpPr>
        <p:spPr>
          <a:xfrm>
            <a:off x="3218564" y="2999160"/>
            <a:ext cx="1894320" cy="591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Рассылка уведомлений победителям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76" name="Picture 2">
            <a:extLst>
              <a:ext uri="{FF2B5EF4-FFF2-40B4-BE49-F238E27FC236}">
                <a16:creationId xmlns:a16="http://schemas.microsoft.com/office/drawing/2014/main" id="{0BE7957C-D0FB-A7F7-7C23-AD90CAE6750C}"/>
              </a:ext>
            </a:extLst>
          </p:cNvPr>
          <p:cNvPicPr/>
          <p:nvPr/>
        </p:nvPicPr>
        <p:blipFill>
          <a:blip r:embed="rId2"/>
          <a:srcRect l="33355" t="15450" r="8330" b="5383"/>
          <a:stretch/>
        </p:blipFill>
        <p:spPr>
          <a:xfrm>
            <a:off x="1604582" y="3468492"/>
            <a:ext cx="722880" cy="881280"/>
          </a:xfrm>
          <a:prstGeom prst="rect">
            <a:avLst/>
          </a:prstGeom>
          <a:ln w="0">
            <a:noFill/>
          </a:ln>
        </p:spPr>
      </p:pic>
      <p:sp>
        <p:nvSpPr>
          <p:cNvPr id="77" name="CustomShape 30">
            <a:extLst>
              <a:ext uri="{FF2B5EF4-FFF2-40B4-BE49-F238E27FC236}">
                <a16:creationId xmlns:a16="http://schemas.microsoft.com/office/drawing/2014/main" id="{80D17DC8-D32A-525A-0060-AE429BE8EA52}"/>
              </a:ext>
            </a:extLst>
          </p:cNvPr>
          <p:cNvSpPr/>
          <p:nvPr/>
        </p:nvSpPr>
        <p:spPr>
          <a:xfrm>
            <a:off x="1009924" y="3003433"/>
            <a:ext cx="18943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Объявление победителей на странице конкурса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80" name="CustomShape 33">
            <a:extLst>
              <a:ext uri="{FF2B5EF4-FFF2-40B4-BE49-F238E27FC236}">
                <a16:creationId xmlns:a16="http://schemas.microsoft.com/office/drawing/2014/main" id="{9B83703F-6BED-B97E-678F-16B7B79D9574}"/>
              </a:ext>
            </a:extLst>
          </p:cNvPr>
          <p:cNvSpPr/>
          <p:nvPr/>
        </p:nvSpPr>
        <p:spPr>
          <a:xfrm>
            <a:off x="5166540" y="6060083"/>
            <a:ext cx="18943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Награждение «героев» в Сириусе (октябрь)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81" name="CustomShape 34">
            <a:extLst>
              <a:ext uri="{FF2B5EF4-FFF2-40B4-BE49-F238E27FC236}">
                <a16:creationId xmlns:a16="http://schemas.microsoft.com/office/drawing/2014/main" id="{634C4789-C111-5B57-BDC3-D33985F62BAA}"/>
              </a:ext>
            </a:extLst>
          </p:cNvPr>
          <p:cNvSpPr/>
          <p:nvPr/>
        </p:nvSpPr>
        <p:spPr>
          <a:xfrm rot="5400000">
            <a:off x="2768340" y="564756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82" name="CustomShape 35">
            <a:extLst>
              <a:ext uri="{FF2B5EF4-FFF2-40B4-BE49-F238E27FC236}">
                <a16:creationId xmlns:a16="http://schemas.microsoft.com/office/drawing/2014/main" id="{CA0E39EE-B6E5-73A4-6B83-532116B81B0B}"/>
              </a:ext>
            </a:extLst>
          </p:cNvPr>
          <p:cNvSpPr/>
          <p:nvPr/>
        </p:nvSpPr>
        <p:spPr>
          <a:xfrm>
            <a:off x="3134675" y="5280748"/>
            <a:ext cx="1894320" cy="9372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Предложения о присоединении к РГ по созданию образовательного контента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83" name="Picture 10">
            <a:extLst>
              <a:ext uri="{FF2B5EF4-FFF2-40B4-BE49-F238E27FC236}">
                <a16:creationId xmlns:a16="http://schemas.microsoft.com/office/drawing/2014/main" id="{8E321476-0DD2-AAAB-17FF-BDDBEF2F105F}"/>
              </a:ext>
            </a:extLst>
          </p:cNvPr>
          <p:cNvPicPr/>
          <p:nvPr/>
        </p:nvPicPr>
        <p:blipFill>
          <a:blip r:embed="rId8"/>
          <a:stretch/>
        </p:blipFill>
        <p:spPr>
          <a:xfrm>
            <a:off x="5757300" y="5157203"/>
            <a:ext cx="712800" cy="712800"/>
          </a:xfrm>
          <a:prstGeom prst="rect">
            <a:avLst/>
          </a:prstGeom>
          <a:ln w="0">
            <a:noFill/>
          </a:ln>
        </p:spPr>
      </p:pic>
      <p:sp>
        <p:nvSpPr>
          <p:cNvPr id="84" name="CustomShape 17">
            <a:extLst>
              <a:ext uri="{FF2B5EF4-FFF2-40B4-BE49-F238E27FC236}">
                <a16:creationId xmlns:a16="http://schemas.microsoft.com/office/drawing/2014/main" id="{F75801F8-E4A3-1AF0-5F56-03F742E5B246}"/>
              </a:ext>
            </a:extLst>
          </p:cNvPr>
          <p:cNvSpPr/>
          <p:nvPr/>
        </p:nvSpPr>
        <p:spPr>
          <a:xfrm rot="16200000">
            <a:off x="4578962" y="378665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85" name="CustomShape 17">
            <a:extLst>
              <a:ext uri="{FF2B5EF4-FFF2-40B4-BE49-F238E27FC236}">
                <a16:creationId xmlns:a16="http://schemas.microsoft.com/office/drawing/2014/main" id="{0F820B41-999D-9CEB-85CF-FF6E41380A49}"/>
              </a:ext>
            </a:extLst>
          </p:cNvPr>
          <p:cNvSpPr/>
          <p:nvPr/>
        </p:nvSpPr>
        <p:spPr>
          <a:xfrm rot="16200000">
            <a:off x="2768340" y="3786649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86" name="CustomShape 34">
            <a:extLst>
              <a:ext uri="{FF2B5EF4-FFF2-40B4-BE49-F238E27FC236}">
                <a16:creationId xmlns:a16="http://schemas.microsoft.com/office/drawing/2014/main" id="{5681BF9E-C87E-0212-F5C1-62569A5FAD95}"/>
              </a:ext>
            </a:extLst>
          </p:cNvPr>
          <p:cNvSpPr/>
          <p:nvPr/>
        </p:nvSpPr>
        <p:spPr>
          <a:xfrm rot="5400000">
            <a:off x="4672643" y="564756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87" name="CustomShape 35">
            <a:extLst>
              <a:ext uri="{FF2B5EF4-FFF2-40B4-BE49-F238E27FC236}">
                <a16:creationId xmlns:a16="http://schemas.microsoft.com/office/drawing/2014/main" id="{FBEAF0DD-C738-4F5B-7DA3-ECB311B426F8}"/>
              </a:ext>
            </a:extLst>
          </p:cNvPr>
          <p:cNvSpPr/>
          <p:nvPr/>
        </p:nvSpPr>
        <p:spPr>
          <a:xfrm>
            <a:off x="7523916" y="6136534"/>
            <a:ext cx="1894320" cy="59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Дальнейшая работа с победителями и номинантами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88" name="Picture 10">
            <a:extLst>
              <a:ext uri="{FF2B5EF4-FFF2-40B4-BE49-F238E27FC236}">
                <a16:creationId xmlns:a16="http://schemas.microsoft.com/office/drawing/2014/main" id="{098CFE89-A13C-E701-A49D-FA5A54C05B97}"/>
              </a:ext>
            </a:extLst>
          </p:cNvPr>
          <p:cNvPicPr/>
          <p:nvPr/>
        </p:nvPicPr>
        <p:blipFill>
          <a:blip r:embed="rId8"/>
          <a:stretch/>
        </p:blipFill>
        <p:spPr>
          <a:xfrm>
            <a:off x="1600684" y="5157203"/>
            <a:ext cx="712800" cy="712800"/>
          </a:xfrm>
          <a:prstGeom prst="rect">
            <a:avLst/>
          </a:prstGeom>
          <a:ln w="0">
            <a:noFill/>
          </a:ln>
        </p:spPr>
      </p:pic>
      <p:sp>
        <p:nvSpPr>
          <p:cNvPr id="90" name="CustomShape 33">
            <a:extLst>
              <a:ext uri="{FF2B5EF4-FFF2-40B4-BE49-F238E27FC236}">
                <a16:creationId xmlns:a16="http://schemas.microsoft.com/office/drawing/2014/main" id="{B21AB766-AC81-FE1B-EDED-10ABCD935651}"/>
              </a:ext>
            </a:extLst>
          </p:cNvPr>
          <p:cNvSpPr/>
          <p:nvPr/>
        </p:nvSpPr>
        <p:spPr>
          <a:xfrm>
            <a:off x="1059722" y="6060083"/>
            <a:ext cx="1894320" cy="5987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Награждение победителей</a:t>
            </a:r>
            <a:b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</a:br>
            <a:r>
              <a:rPr lang="ru-RU" sz="1100" b="0" i="1" strike="noStrike" spc="-1" dirty="0">
                <a:solidFill>
                  <a:srgbClr val="000000"/>
                </a:solidFill>
                <a:latin typeface="Gilroy"/>
              </a:rPr>
              <a:t>(ПСБ и МРУ РФМ, до октября)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91" name="CustomShape 34">
            <a:extLst>
              <a:ext uri="{FF2B5EF4-FFF2-40B4-BE49-F238E27FC236}">
                <a16:creationId xmlns:a16="http://schemas.microsoft.com/office/drawing/2014/main" id="{DCB343F0-575D-4F77-7D43-2D5E4846AE6F}"/>
              </a:ext>
            </a:extLst>
          </p:cNvPr>
          <p:cNvSpPr/>
          <p:nvPr/>
        </p:nvSpPr>
        <p:spPr>
          <a:xfrm rot="5400000">
            <a:off x="6788725" y="5647560"/>
            <a:ext cx="819360" cy="285120"/>
          </a:xfrm>
          <a:prstGeom prst="triangle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573FFF7-5E90-D2E4-9224-339ACC46F404}"/>
              </a:ext>
            </a:extLst>
          </p:cNvPr>
          <p:cNvSpPr txBox="1"/>
          <p:nvPr/>
        </p:nvSpPr>
        <p:spPr>
          <a:xfrm>
            <a:off x="3164226" y="312834"/>
            <a:ext cx="5863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rgbClr val="FFC40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tx2"/>
                </a:solidFill>
              </a:rPr>
              <a:t>Общая механика проведения конкурса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67E86FF-D58F-000A-B447-C996737FBB0D}"/>
              </a:ext>
            </a:extLst>
          </p:cNvPr>
          <p:cNvSpPr/>
          <p:nvPr/>
        </p:nvSpPr>
        <p:spPr>
          <a:xfrm rot="18000000">
            <a:off x="10424651" y="3407571"/>
            <a:ext cx="2139577" cy="684935"/>
          </a:xfrm>
          <a:prstGeom prst="roundRect">
            <a:avLst>
              <a:gd name="adj" fmla="val 13280"/>
            </a:avLst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FF0000"/>
                </a:solidFill>
              </a:rPr>
              <a:t>Версия для обсуждения, зависит от технической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2522881037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324400" y="-504740"/>
            <a:ext cx="5078462" cy="4183582"/>
            <a:chOff x="5853113" y="3243263"/>
            <a:chExt cx="1081088" cy="890587"/>
          </a:xfrm>
          <a:solidFill>
            <a:schemeClr val="bg1">
              <a:alpha val="10000"/>
            </a:schemeClr>
          </a:solidFill>
        </p:grpSpPr>
        <p:sp>
          <p:nvSpPr>
            <p:cNvPr id="6" name="Freeform 93"/>
            <p:cNvSpPr>
              <a:spLocks/>
            </p:cNvSpPr>
            <p:nvPr/>
          </p:nvSpPr>
          <p:spPr bwMode="auto">
            <a:xfrm>
              <a:off x="5853113" y="3308350"/>
              <a:ext cx="942975" cy="825500"/>
            </a:xfrm>
            <a:custGeom>
              <a:avLst/>
              <a:gdLst>
                <a:gd name="T0" fmla="*/ 2299 w 2969"/>
                <a:gd name="T1" fmla="*/ 245 h 2598"/>
                <a:gd name="T2" fmla="*/ 2948 w 2969"/>
                <a:gd name="T3" fmla="*/ 990 h 2598"/>
                <a:gd name="T4" fmla="*/ 2667 w 2969"/>
                <a:gd name="T5" fmla="*/ 1682 h 2598"/>
                <a:gd name="T6" fmla="*/ 2569 w 2969"/>
                <a:gd name="T7" fmla="*/ 1879 h 2598"/>
                <a:gd name="T8" fmla="*/ 2414 w 2969"/>
                <a:gd name="T9" fmla="*/ 2022 h 2598"/>
                <a:gd name="T10" fmla="*/ 2216 w 2969"/>
                <a:gd name="T11" fmla="*/ 2150 h 2598"/>
                <a:gd name="T12" fmla="*/ 2089 w 2969"/>
                <a:gd name="T13" fmla="*/ 2346 h 2598"/>
                <a:gd name="T14" fmla="*/ 1945 w 2969"/>
                <a:gd name="T15" fmla="*/ 2499 h 2598"/>
                <a:gd name="T16" fmla="*/ 1747 w 2969"/>
                <a:gd name="T17" fmla="*/ 2598 h 2598"/>
                <a:gd name="T18" fmla="*/ 1218 w 2969"/>
                <a:gd name="T19" fmla="*/ 2413 h 2598"/>
                <a:gd name="T20" fmla="*/ 1050 w 2969"/>
                <a:gd name="T21" fmla="*/ 2434 h 2598"/>
                <a:gd name="T22" fmla="*/ 955 w 2969"/>
                <a:gd name="T23" fmla="*/ 2280 h 2598"/>
                <a:gd name="T24" fmla="*/ 927 w 2969"/>
                <a:gd name="T25" fmla="*/ 2225 h 2598"/>
                <a:gd name="T26" fmla="*/ 761 w 2969"/>
                <a:gd name="T27" fmla="*/ 2155 h 2598"/>
                <a:gd name="T28" fmla="*/ 752 w 2969"/>
                <a:gd name="T29" fmla="*/ 1985 h 2598"/>
                <a:gd name="T30" fmla="*/ 625 w 2969"/>
                <a:gd name="T31" fmla="*/ 1997 h 2598"/>
                <a:gd name="T32" fmla="*/ 506 w 2969"/>
                <a:gd name="T33" fmla="*/ 1858 h 2598"/>
                <a:gd name="T34" fmla="*/ 500 w 2969"/>
                <a:gd name="T35" fmla="*/ 1770 h 2598"/>
                <a:gd name="T36" fmla="*/ 330 w 2969"/>
                <a:gd name="T37" fmla="*/ 1729 h 2598"/>
                <a:gd name="T38" fmla="*/ 290 w 2969"/>
                <a:gd name="T39" fmla="*/ 1560 h 2598"/>
                <a:gd name="T40" fmla="*/ 0 w 2969"/>
                <a:gd name="T41" fmla="*/ 925 h 2598"/>
                <a:gd name="T42" fmla="*/ 89 w 2969"/>
                <a:gd name="T43" fmla="*/ 856 h 2598"/>
                <a:gd name="T44" fmla="*/ 643 w 2969"/>
                <a:gd name="T45" fmla="*/ 1269 h 2598"/>
                <a:gd name="T46" fmla="*/ 788 w 2969"/>
                <a:gd name="T47" fmla="*/ 1388 h 2598"/>
                <a:gd name="T48" fmla="*/ 777 w 2969"/>
                <a:gd name="T49" fmla="*/ 1512 h 2598"/>
                <a:gd name="T50" fmla="*/ 948 w 2969"/>
                <a:gd name="T51" fmla="*/ 1523 h 2598"/>
                <a:gd name="T52" fmla="*/ 1017 w 2969"/>
                <a:gd name="T53" fmla="*/ 1687 h 2598"/>
                <a:gd name="T54" fmla="*/ 1073 w 2969"/>
                <a:gd name="T55" fmla="*/ 1715 h 2598"/>
                <a:gd name="T56" fmla="*/ 1227 w 2969"/>
                <a:gd name="T57" fmla="*/ 1810 h 2598"/>
                <a:gd name="T58" fmla="*/ 1207 w 2969"/>
                <a:gd name="T59" fmla="*/ 1976 h 2598"/>
                <a:gd name="T60" fmla="*/ 1374 w 2969"/>
                <a:gd name="T61" fmla="*/ 1956 h 2598"/>
                <a:gd name="T62" fmla="*/ 1470 w 2969"/>
                <a:gd name="T63" fmla="*/ 2110 h 2598"/>
                <a:gd name="T64" fmla="*/ 1753 w 2969"/>
                <a:gd name="T65" fmla="*/ 2457 h 2598"/>
                <a:gd name="T66" fmla="*/ 1849 w 2969"/>
                <a:gd name="T67" fmla="*/ 2378 h 2598"/>
                <a:gd name="T68" fmla="*/ 1601 w 2969"/>
                <a:gd name="T69" fmla="*/ 2071 h 2598"/>
                <a:gd name="T70" fmla="*/ 1669 w 2969"/>
                <a:gd name="T71" fmla="*/ 1983 h 2598"/>
                <a:gd name="T72" fmla="*/ 1979 w 2969"/>
                <a:gd name="T73" fmla="*/ 2233 h 2598"/>
                <a:gd name="T74" fmla="*/ 2073 w 2969"/>
                <a:gd name="T75" fmla="*/ 2154 h 2598"/>
                <a:gd name="T76" fmla="*/ 1825 w 2969"/>
                <a:gd name="T77" fmla="*/ 1847 h 2598"/>
                <a:gd name="T78" fmla="*/ 1894 w 2969"/>
                <a:gd name="T79" fmla="*/ 1759 h 2598"/>
                <a:gd name="T80" fmla="*/ 2204 w 2969"/>
                <a:gd name="T81" fmla="*/ 2010 h 2598"/>
                <a:gd name="T82" fmla="*/ 2299 w 2969"/>
                <a:gd name="T83" fmla="*/ 1930 h 2598"/>
                <a:gd name="T84" fmla="*/ 2050 w 2969"/>
                <a:gd name="T85" fmla="*/ 1623 h 2598"/>
                <a:gd name="T86" fmla="*/ 2119 w 2969"/>
                <a:gd name="T87" fmla="*/ 1535 h 2598"/>
                <a:gd name="T88" fmla="*/ 2429 w 2969"/>
                <a:gd name="T89" fmla="*/ 1786 h 2598"/>
                <a:gd name="T90" fmla="*/ 2524 w 2969"/>
                <a:gd name="T91" fmla="*/ 1707 h 2598"/>
                <a:gd name="T92" fmla="*/ 2491 w 2969"/>
                <a:gd name="T93" fmla="*/ 1628 h 2598"/>
                <a:gd name="T94" fmla="*/ 2345 w 2969"/>
                <a:gd name="T95" fmla="*/ 1482 h 2598"/>
                <a:gd name="T96" fmla="*/ 2108 w 2969"/>
                <a:gd name="T97" fmla="*/ 1246 h 2598"/>
                <a:gd name="T98" fmla="*/ 1852 w 2969"/>
                <a:gd name="T99" fmla="*/ 992 h 2598"/>
                <a:gd name="T100" fmla="*/ 1651 w 2969"/>
                <a:gd name="T101" fmla="*/ 793 h 2598"/>
                <a:gd name="T102" fmla="*/ 1571 w 2969"/>
                <a:gd name="T103" fmla="*/ 723 h 2598"/>
                <a:gd name="T104" fmla="*/ 1459 w 2969"/>
                <a:gd name="T105" fmla="*/ 771 h 2598"/>
                <a:gd name="T106" fmla="*/ 1253 w 2969"/>
                <a:gd name="T107" fmla="*/ 1094 h 2598"/>
                <a:gd name="T108" fmla="*/ 998 w 2969"/>
                <a:gd name="T109" fmla="*/ 1173 h 2598"/>
                <a:gd name="T110" fmla="*/ 813 w 2969"/>
                <a:gd name="T111" fmla="*/ 1027 h 2598"/>
                <a:gd name="T112" fmla="*/ 1087 w 2969"/>
                <a:gd name="T113" fmla="*/ 208 h 2598"/>
                <a:gd name="T114" fmla="*/ 1183 w 2969"/>
                <a:gd name="T115" fmla="*/ 96 h 2598"/>
                <a:gd name="T116" fmla="*/ 1368 w 2969"/>
                <a:gd name="T117" fmla="*/ 10 h 2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69" h="2598">
                  <a:moveTo>
                    <a:pt x="1483" y="0"/>
                  </a:moveTo>
                  <a:lnTo>
                    <a:pt x="1526" y="3"/>
                  </a:lnTo>
                  <a:lnTo>
                    <a:pt x="1572" y="11"/>
                  </a:lnTo>
                  <a:lnTo>
                    <a:pt x="1620" y="24"/>
                  </a:lnTo>
                  <a:lnTo>
                    <a:pt x="2269" y="227"/>
                  </a:lnTo>
                  <a:lnTo>
                    <a:pt x="2285" y="234"/>
                  </a:lnTo>
                  <a:lnTo>
                    <a:pt x="2299" y="245"/>
                  </a:lnTo>
                  <a:lnTo>
                    <a:pt x="2948" y="890"/>
                  </a:lnTo>
                  <a:lnTo>
                    <a:pt x="2959" y="906"/>
                  </a:lnTo>
                  <a:lnTo>
                    <a:pt x="2967" y="923"/>
                  </a:lnTo>
                  <a:lnTo>
                    <a:pt x="2969" y="940"/>
                  </a:lnTo>
                  <a:lnTo>
                    <a:pt x="2967" y="958"/>
                  </a:lnTo>
                  <a:lnTo>
                    <a:pt x="2959" y="975"/>
                  </a:lnTo>
                  <a:lnTo>
                    <a:pt x="2948" y="990"/>
                  </a:lnTo>
                  <a:lnTo>
                    <a:pt x="2499" y="1437"/>
                  </a:lnTo>
                  <a:lnTo>
                    <a:pt x="2608" y="1546"/>
                  </a:lnTo>
                  <a:lnTo>
                    <a:pt x="2629" y="1569"/>
                  </a:lnTo>
                  <a:lnTo>
                    <a:pt x="2645" y="1595"/>
                  </a:lnTo>
                  <a:lnTo>
                    <a:pt x="2656" y="1623"/>
                  </a:lnTo>
                  <a:lnTo>
                    <a:pt x="2663" y="1652"/>
                  </a:lnTo>
                  <a:lnTo>
                    <a:pt x="2667" y="1682"/>
                  </a:lnTo>
                  <a:lnTo>
                    <a:pt x="2665" y="1714"/>
                  </a:lnTo>
                  <a:lnTo>
                    <a:pt x="2660" y="1744"/>
                  </a:lnTo>
                  <a:lnTo>
                    <a:pt x="2651" y="1774"/>
                  </a:lnTo>
                  <a:lnTo>
                    <a:pt x="2636" y="1803"/>
                  </a:lnTo>
                  <a:lnTo>
                    <a:pt x="2619" y="1831"/>
                  </a:lnTo>
                  <a:lnTo>
                    <a:pt x="2596" y="1857"/>
                  </a:lnTo>
                  <a:lnTo>
                    <a:pt x="2569" y="1879"/>
                  </a:lnTo>
                  <a:lnTo>
                    <a:pt x="2538" y="1899"/>
                  </a:lnTo>
                  <a:lnTo>
                    <a:pt x="2507" y="1913"/>
                  </a:lnTo>
                  <a:lnTo>
                    <a:pt x="2475" y="1922"/>
                  </a:lnTo>
                  <a:lnTo>
                    <a:pt x="2441" y="1926"/>
                  </a:lnTo>
                  <a:lnTo>
                    <a:pt x="2437" y="1959"/>
                  </a:lnTo>
                  <a:lnTo>
                    <a:pt x="2428" y="1991"/>
                  </a:lnTo>
                  <a:lnTo>
                    <a:pt x="2414" y="2022"/>
                  </a:lnTo>
                  <a:lnTo>
                    <a:pt x="2394" y="2053"/>
                  </a:lnTo>
                  <a:lnTo>
                    <a:pt x="2370" y="2079"/>
                  </a:lnTo>
                  <a:lnTo>
                    <a:pt x="2343" y="2103"/>
                  </a:lnTo>
                  <a:lnTo>
                    <a:pt x="2313" y="2122"/>
                  </a:lnTo>
                  <a:lnTo>
                    <a:pt x="2282" y="2137"/>
                  </a:lnTo>
                  <a:lnTo>
                    <a:pt x="2250" y="2146"/>
                  </a:lnTo>
                  <a:lnTo>
                    <a:pt x="2216" y="2150"/>
                  </a:lnTo>
                  <a:lnTo>
                    <a:pt x="2212" y="2183"/>
                  </a:lnTo>
                  <a:lnTo>
                    <a:pt x="2203" y="2215"/>
                  </a:lnTo>
                  <a:lnTo>
                    <a:pt x="2189" y="2246"/>
                  </a:lnTo>
                  <a:lnTo>
                    <a:pt x="2169" y="2276"/>
                  </a:lnTo>
                  <a:lnTo>
                    <a:pt x="2146" y="2303"/>
                  </a:lnTo>
                  <a:lnTo>
                    <a:pt x="2118" y="2327"/>
                  </a:lnTo>
                  <a:lnTo>
                    <a:pt x="2089" y="2346"/>
                  </a:lnTo>
                  <a:lnTo>
                    <a:pt x="2057" y="2360"/>
                  </a:lnTo>
                  <a:lnTo>
                    <a:pt x="2024" y="2369"/>
                  </a:lnTo>
                  <a:lnTo>
                    <a:pt x="1991" y="2374"/>
                  </a:lnTo>
                  <a:lnTo>
                    <a:pt x="1987" y="2406"/>
                  </a:lnTo>
                  <a:lnTo>
                    <a:pt x="1977" y="2439"/>
                  </a:lnTo>
                  <a:lnTo>
                    <a:pt x="1964" y="2470"/>
                  </a:lnTo>
                  <a:lnTo>
                    <a:pt x="1945" y="2499"/>
                  </a:lnTo>
                  <a:lnTo>
                    <a:pt x="1921" y="2527"/>
                  </a:lnTo>
                  <a:lnTo>
                    <a:pt x="1895" y="2549"/>
                  </a:lnTo>
                  <a:lnTo>
                    <a:pt x="1868" y="2568"/>
                  </a:lnTo>
                  <a:lnTo>
                    <a:pt x="1839" y="2581"/>
                  </a:lnTo>
                  <a:lnTo>
                    <a:pt x="1809" y="2591"/>
                  </a:lnTo>
                  <a:lnTo>
                    <a:pt x="1777" y="2597"/>
                  </a:lnTo>
                  <a:lnTo>
                    <a:pt x="1747" y="2598"/>
                  </a:lnTo>
                  <a:lnTo>
                    <a:pt x="1717" y="2595"/>
                  </a:lnTo>
                  <a:lnTo>
                    <a:pt x="1687" y="2587"/>
                  </a:lnTo>
                  <a:lnTo>
                    <a:pt x="1658" y="2576"/>
                  </a:lnTo>
                  <a:lnTo>
                    <a:pt x="1632" y="2560"/>
                  </a:lnTo>
                  <a:lnTo>
                    <a:pt x="1608" y="2540"/>
                  </a:lnTo>
                  <a:lnTo>
                    <a:pt x="1349" y="2282"/>
                  </a:lnTo>
                  <a:lnTo>
                    <a:pt x="1218" y="2413"/>
                  </a:lnTo>
                  <a:lnTo>
                    <a:pt x="1198" y="2429"/>
                  </a:lnTo>
                  <a:lnTo>
                    <a:pt x="1175" y="2441"/>
                  </a:lnTo>
                  <a:lnTo>
                    <a:pt x="1152" y="2449"/>
                  </a:lnTo>
                  <a:lnTo>
                    <a:pt x="1126" y="2451"/>
                  </a:lnTo>
                  <a:lnTo>
                    <a:pt x="1101" y="2450"/>
                  </a:lnTo>
                  <a:lnTo>
                    <a:pt x="1075" y="2443"/>
                  </a:lnTo>
                  <a:lnTo>
                    <a:pt x="1050" y="2434"/>
                  </a:lnTo>
                  <a:lnTo>
                    <a:pt x="1027" y="2420"/>
                  </a:lnTo>
                  <a:lnTo>
                    <a:pt x="1005" y="2401"/>
                  </a:lnTo>
                  <a:lnTo>
                    <a:pt x="986" y="2379"/>
                  </a:lnTo>
                  <a:lnTo>
                    <a:pt x="972" y="2355"/>
                  </a:lnTo>
                  <a:lnTo>
                    <a:pt x="962" y="2330"/>
                  </a:lnTo>
                  <a:lnTo>
                    <a:pt x="956" y="2305"/>
                  </a:lnTo>
                  <a:lnTo>
                    <a:pt x="955" y="2280"/>
                  </a:lnTo>
                  <a:lnTo>
                    <a:pt x="957" y="2255"/>
                  </a:lnTo>
                  <a:lnTo>
                    <a:pt x="964" y="2231"/>
                  </a:lnTo>
                  <a:lnTo>
                    <a:pt x="976" y="2209"/>
                  </a:lnTo>
                  <a:lnTo>
                    <a:pt x="992" y="2189"/>
                  </a:lnTo>
                  <a:lnTo>
                    <a:pt x="973" y="2206"/>
                  </a:lnTo>
                  <a:lnTo>
                    <a:pt x="951" y="2217"/>
                  </a:lnTo>
                  <a:lnTo>
                    <a:pt x="927" y="2225"/>
                  </a:lnTo>
                  <a:lnTo>
                    <a:pt x="902" y="2228"/>
                  </a:lnTo>
                  <a:lnTo>
                    <a:pt x="876" y="2226"/>
                  </a:lnTo>
                  <a:lnTo>
                    <a:pt x="851" y="2219"/>
                  </a:lnTo>
                  <a:lnTo>
                    <a:pt x="826" y="2210"/>
                  </a:lnTo>
                  <a:lnTo>
                    <a:pt x="802" y="2196"/>
                  </a:lnTo>
                  <a:lnTo>
                    <a:pt x="780" y="2177"/>
                  </a:lnTo>
                  <a:lnTo>
                    <a:pt x="761" y="2155"/>
                  </a:lnTo>
                  <a:lnTo>
                    <a:pt x="746" y="2131"/>
                  </a:lnTo>
                  <a:lnTo>
                    <a:pt x="737" y="2107"/>
                  </a:lnTo>
                  <a:lnTo>
                    <a:pt x="731" y="2082"/>
                  </a:lnTo>
                  <a:lnTo>
                    <a:pt x="730" y="2057"/>
                  </a:lnTo>
                  <a:lnTo>
                    <a:pt x="732" y="2032"/>
                  </a:lnTo>
                  <a:lnTo>
                    <a:pt x="739" y="2008"/>
                  </a:lnTo>
                  <a:lnTo>
                    <a:pt x="752" y="1985"/>
                  </a:lnTo>
                  <a:lnTo>
                    <a:pt x="767" y="1965"/>
                  </a:lnTo>
                  <a:lnTo>
                    <a:pt x="747" y="1982"/>
                  </a:lnTo>
                  <a:lnTo>
                    <a:pt x="726" y="1993"/>
                  </a:lnTo>
                  <a:lnTo>
                    <a:pt x="702" y="2001"/>
                  </a:lnTo>
                  <a:lnTo>
                    <a:pt x="677" y="2004"/>
                  </a:lnTo>
                  <a:lnTo>
                    <a:pt x="650" y="2002"/>
                  </a:lnTo>
                  <a:lnTo>
                    <a:pt x="625" y="1997"/>
                  </a:lnTo>
                  <a:lnTo>
                    <a:pt x="600" y="1986"/>
                  </a:lnTo>
                  <a:lnTo>
                    <a:pt x="576" y="1972"/>
                  </a:lnTo>
                  <a:lnTo>
                    <a:pt x="555" y="1953"/>
                  </a:lnTo>
                  <a:lnTo>
                    <a:pt x="536" y="1931"/>
                  </a:lnTo>
                  <a:lnTo>
                    <a:pt x="522" y="1908"/>
                  </a:lnTo>
                  <a:lnTo>
                    <a:pt x="512" y="1884"/>
                  </a:lnTo>
                  <a:lnTo>
                    <a:pt x="506" y="1858"/>
                  </a:lnTo>
                  <a:lnTo>
                    <a:pt x="505" y="1833"/>
                  </a:lnTo>
                  <a:lnTo>
                    <a:pt x="508" y="1808"/>
                  </a:lnTo>
                  <a:lnTo>
                    <a:pt x="515" y="1784"/>
                  </a:lnTo>
                  <a:lnTo>
                    <a:pt x="526" y="1761"/>
                  </a:lnTo>
                  <a:lnTo>
                    <a:pt x="542" y="1742"/>
                  </a:lnTo>
                  <a:lnTo>
                    <a:pt x="522" y="1758"/>
                  </a:lnTo>
                  <a:lnTo>
                    <a:pt x="500" y="1770"/>
                  </a:lnTo>
                  <a:lnTo>
                    <a:pt x="476" y="1777"/>
                  </a:lnTo>
                  <a:lnTo>
                    <a:pt x="451" y="1780"/>
                  </a:lnTo>
                  <a:lnTo>
                    <a:pt x="426" y="1778"/>
                  </a:lnTo>
                  <a:lnTo>
                    <a:pt x="400" y="1773"/>
                  </a:lnTo>
                  <a:lnTo>
                    <a:pt x="375" y="1762"/>
                  </a:lnTo>
                  <a:lnTo>
                    <a:pt x="351" y="1748"/>
                  </a:lnTo>
                  <a:lnTo>
                    <a:pt x="330" y="1729"/>
                  </a:lnTo>
                  <a:lnTo>
                    <a:pt x="312" y="1708"/>
                  </a:lnTo>
                  <a:lnTo>
                    <a:pt x="297" y="1685"/>
                  </a:lnTo>
                  <a:lnTo>
                    <a:pt x="287" y="1660"/>
                  </a:lnTo>
                  <a:lnTo>
                    <a:pt x="281" y="1634"/>
                  </a:lnTo>
                  <a:lnTo>
                    <a:pt x="279" y="1609"/>
                  </a:lnTo>
                  <a:lnTo>
                    <a:pt x="282" y="1584"/>
                  </a:lnTo>
                  <a:lnTo>
                    <a:pt x="290" y="1560"/>
                  </a:lnTo>
                  <a:lnTo>
                    <a:pt x="301" y="1538"/>
                  </a:lnTo>
                  <a:lnTo>
                    <a:pt x="318" y="1519"/>
                  </a:lnTo>
                  <a:lnTo>
                    <a:pt x="442" y="1394"/>
                  </a:lnTo>
                  <a:lnTo>
                    <a:pt x="21" y="974"/>
                  </a:lnTo>
                  <a:lnTo>
                    <a:pt x="9" y="960"/>
                  </a:lnTo>
                  <a:lnTo>
                    <a:pt x="2" y="942"/>
                  </a:lnTo>
                  <a:lnTo>
                    <a:pt x="0" y="925"/>
                  </a:lnTo>
                  <a:lnTo>
                    <a:pt x="2" y="907"/>
                  </a:lnTo>
                  <a:lnTo>
                    <a:pt x="9" y="890"/>
                  </a:lnTo>
                  <a:lnTo>
                    <a:pt x="21" y="875"/>
                  </a:lnTo>
                  <a:lnTo>
                    <a:pt x="35" y="863"/>
                  </a:lnTo>
                  <a:lnTo>
                    <a:pt x="52" y="856"/>
                  </a:lnTo>
                  <a:lnTo>
                    <a:pt x="71" y="854"/>
                  </a:lnTo>
                  <a:lnTo>
                    <a:pt x="89" y="856"/>
                  </a:lnTo>
                  <a:lnTo>
                    <a:pt x="105" y="863"/>
                  </a:lnTo>
                  <a:lnTo>
                    <a:pt x="121" y="875"/>
                  </a:lnTo>
                  <a:lnTo>
                    <a:pt x="543" y="1296"/>
                  </a:lnTo>
                  <a:lnTo>
                    <a:pt x="566" y="1281"/>
                  </a:lnTo>
                  <a:lnTo>
                    <a:pt x="590" y="1272"/>
                  </a:lnTo>
                  <a:lnTo>
                    <a:pt x="616" y="1268"/>
                  </a:lnTo>
                  <a:lnTo>
                    <a:pt x="643" y="1269"/>
                  </a:lnTo>
                  <a:lnTo>
                    <a:pt x="670" y="1274"/>
                  </a:lnTo>
                  <a:lnTo>
                    <a:pt x="696" y="1283"/>
                  </a:lnTo>
                  <a:lnTo>
                    <a:pt x="721" y="1298"/>
                  </a:lnTo>
                  <a:lnTo>
                    <a:pt x="744" y="1318"/>
                  </a:lnTo>
                  <a:lnTo>
                    <a:pt x="763" y="1339"/>
                  </a:lnTo>
                  <a:lnTo>
                    <a:pt x="778" y="1363"/>
                  </a:lnTo>
                  <a:lnTo>
                    <a:pt x="788" y="1388"/>
                  </a:lnTo>
                  <a:lnTo>
                    <a:pt x="793" y="1413"/>
                  </a:lnTo>
                  <a:lnTo>
                    <a:pt x="795" y="1439"/>
                  </a:lnTo>
                  <a:lnTo>
                    <a:pt x="792" y="1464"/>
                  </a:lnTo>
                  <a:lnTo>
                    <a:pt x="785" y="1488"/>
                  </a:lnTo>
                  <a:lnTo>
                    <a:pt x="773" y="1509"/>
                  </a:lnTo>
                  <a:lnTo>
                    <a:pt x="757" y="1529"/>
                  </a:lnTo>
                  <a:lnTo>
                    <a:pt x="777" y="1512"/>
                  </a:lnTo>
                  <a:lnTo>
                    <a:pt x="798" y="1501"/>
                  </a:lnTo>
                  <a:lnTo>
                    <a:pt x="822" y="1494"/>
                  </a:lnTo>
                  <a:lnTo>
                    <a:pt x="847" y="1491"/>
                  </a:lnTo>
                  <a:lnTo>
                    <a:pt x="874" y="1493"/>
                  </a:lnTo>
                  <a:lnTo>
                    <a:pt x="899" y="1498"/>
                  </a:lnTo>
                  <a:lnTo>
                    <a:pt x="924" y="1508"/>
                  </a:lnTo>
                  <a:lnTo>
                    <a:pt x="948" y="1523"/>
                  </a:lnTo>
                  <a:lnTo>
                    <a:pt x="969" y="1541"/>
                  </a:lnTo>
                  <a:lnTo>
                    <a:pt x="988" y="1563"/>
                  </a:lnTo>
                  <a:lnTo>
                    <a:pt x="1003" y="1586"/>
                  </a:lnTo>
                  <a:lnTo>
                    <a:pt x="1012" y="1611"/>
                  </a:lnTo>
                  <a:lnTo>
                    <a:pt x="1018" y="1637"/>
                  </a:lnTo>
                  <a:lnTo>
                    <a:pt x="1019" y="1662"/>
                  </a:lnTo>
                  <a:lnTo>
                    <a:pt x="1017" y="1687"/>
                  </a:lnTo>
                  <a:lnTo>
                    <a:pt x="1010" y="1710"/>
                  </a:lnTo>
                  <a:lnTo>
                    <a:pt x="999" y="1733"/>
                  </a:lnTo>
                  <a:lnTo>
                    <a:pt x="982" y="1753"/>
                  </a:lnTo>
                  <a:lnTo>
                    <a:pt x="1002" y="1736"/>
                  </a:lnTo>
                  <a:lnTo>
                    <a:pt x="1024" y="1725"/>
                  </a:lnTo>
                  <a:lnTo>
                    <a:pt x="1048" y="1718"/>
                  </a:lnTo>
                  <a:lnTo>
                    <a:pt x="1073" y="1715"/>
                  </a:lnTo>
                  <a:lnTo>
                    <a:pt x="1099" y="1717"/>
                  </a:lnTo>
                  <a:lnTo>
                    <a:pt x="1124" y="1722"/>
                  </a:lnTo>
                  <a:lnTo>
                    <a:pt x="1149" y="1732"/>
                  </a:lnTo>
                  <a:lnTo>
                    <a:pt x="1173" y="1747"/>
                  </a:lnTo>
                  <a:lnTo>
                    <a:pt x="1195" y="1764"/>
                  </a:lnTo>
                  <a:lnTo>
                    <a:pt x="1213" y="1786"/>
                  </a:lnTo>
                  <a:lnTo>
                    <a:pt x="1227" y="1810"/>
                  </a:lnTo>
                  <a:lnTo>
                    <a:pt x="1237" y="1835"/>
                  </a:lnTo>
                  <a:lnTo>
                    <a:pt x="1244" y="1860"/>
                  </a:lnTo>
                  <a:lnTo>
                    <a:pt x="1245" y="1886"/>
                  </a:lnTo>
                  <a:lnTo>
                    <a:pt x="1242" y="1911"/>
                  </a:lnTo>
                  <a:lnTo>
                    <a:pt x="1234" y="1934"/>
                  </a:lnTo>
                  <a:lnTo>
                    <a:pt x="1223" y="1956"/>
                  </a:lnTo>
                  <a:lnTo>
                    <a:pt x="1207" y="1976"/>
                  </a:lnTo>
                  <a:lnTo>
                    <a:pt x="1227" y="1960"/>
                  </a:lnTo>
                  <a:lnTo>
                    <a:pt x="1249" y="1949"/>
                  </a:lnTo>
                  <a:lnTo>
                    <a:pt x="1273" y="1942"/>
                  </a:lnTo>
                  <a:lnTo>
                    <a:pt x="1298" y="1939"/>
                  </a:lnTo>
                  <a:lnTo>
                    <a:pt x="1323" y="1940"/>
                  </a:lnTo>
                  <a:lnTo>
                    <a:pt x="1349" y="1946"/>
                  </a:lnTo>
                  <a:lnTo>
                    <a:pt x="1374" y="1956"/>
                  </a:lnTo>
                  <a:lnTo>
                    <a:pt x="1397" y="1970"/>
                  </a:lnTo>
                  <a:lnTo>
                    <a:pt x="1419" y="1988"/>
                  </a:lnTo>
                  <a:lnTo>
                    <a:pt x="1438" y="2010"/>
                  </a:lnTo>
                  <a:lnTo>
                    <a:pt x="1452" y="2034"/>
                  </a:lnTo>
                  <a:lnTo>
                    <a:pt x="1463" y="2059"/>
                  </a:lnTo>
                  <a:lnTo>
                    <a:pt x="1468" y="2084"/>
                  </a:lnTo>
                  <a:lnTo>
                    <a:pt x="1470" y="2110"/>
                  </a:lnTo>
                  <a:lnTo>
                    <a:pt x="1467" y="2134"/>
                  </a:lnTo>
                  <a:lnTo>
                    <a:pt x="1459" y="2158"/>
                  </a:lnTo>
                  <a:lnTo>
                    <a:pt x="1447" y="2180"/>
                  </a:lnTo>
                  <a:lnTo>
                    <a:pt x="1709" y="2440"/>
                  </a:lnTo>
                  <a:lnTo>
                    <a:pt x="1722" y="2450"/>
                  </a:lnTo>
                  <a:lnTo>
                    <a:pt x="1737" y="2456"/>
                  </a:lnTo>
                  <a:lnTo>
                    <a:pt x="1753" y="2457"/>
                  </a:lnTo>
                  <a:lnTo>
                    <a:pt x="1771" y="2455"/>
                  </a:lnTo>
                  <a:lnTo>
                    <a:pt x="1789" y="2450"/>
                  </a:lnTo>
                  <a:lnTo>
                    <a:pt x="1805" y="2440"/>
                  </a:lnTo>
                  <a:lnTo>
                    <a:pt x="1821" y="2428"/>
                  </a:lnTo>
                  <a:lnTo>
                    <a:pt x="1834" y="2412"/>
                  </a:lnTo>
                  <a:lnTo>
                    <a:pt x="1843" y="2396"/>
                  </a:lnTo>
                  <a:lnTo>
                    <a:pt x="1849" y="2378"/>
                  </a:lnTo>
                  <a:lnTo>
                    <a:pt x="1850" y="2360"/>
                  </a:lnTo>
                  <a:lnTo>
                    <a:pt x="1849" y="2344"/>
                  </a:lnTo>
                  <a:lnTo>
                    <a:pt x="1843" y="2328"/>
                  </a:lnTo>
                  <a:lnTo>
                    <a:pt x="1834" y="2316"/>
                  </a:lnTo>
                  <a:lnTo>
                    <a:pt x="1619" y="2102"/>
                  </a:lnTo>
                  <a:lnTo>
                    <a:pt x="1607" y="2088"/>
                  </a:lnTo>
                  <a:lnTo>
                    <a:pt x="1601" y="2071"/>
                  </a:lnTo>
                  <a:lnTo>
                    <a:pt x="1598" y="2053"/>
                  </a:lnTo>
                  <a:lnTo>
                    <a:pt x="1601" y="2035"/>
                  </a:lnTo>
                  <a:lnTo>
                    <a:pt x="1607" y="2018"/>
                  </a:lnTo>
                  <a:lnTo>
                    <a:pt x="1619" y="2003"/>
                  </a:lnTo>
                  <a:lnTo>
                    <a:pt x="1635" y="1991"/>
                  </a:lnTo>
                  <a:lnTo>
                    <a:pt x="1651" y="1985"/>
                  </a:lnTo>
                  <a:lnTo>
                    <a:pt x="1669" y="1983"/>
                  </a:lnTo>
                  <a:lnTo>
                    <a:pt x="1687" y="1985"/>
                  </a:lnTo>
                  <a:lnTo>
                    <a:pt x="1704" y="1991"/>
                  </a:lnTo>
                  <a:lnTo>
                    <a:pt x="1719" y="2003"/>
                  </a:lnTo>
                  <a:lnTo>
                    <a:pt x="1934" y="2216"/>
                  </a:lnTo>
                  <a:lnTo>
                    <a:pt x="1946" y="2226"/>
                  </a:lnTo>
                  <a:lnTo>
                    <a:pt x="1962" y="2232"/>
                  </a:lnTo>
                  <a:lnTo>
                    <a:pt x="1979" y="2233"/>
                  </a:lnTo>
                  <a:lnTo>
                    <a:pt x="1996" y="2232"/>
                  </a:lnTo>
                  <a:lnTo>
                    <a:pt x="2014" y="2226"/>
                  </a:lnTo>
                  <a:lnTo>
                    <a:pt x="2031" y="2216"/>
                  </a:lnTo>
                  <a:lnTo>
                    <a:pt x="2046" y="2204"/>
                  </a:lnTo>
                  <a:lnTo>
                    <a:pt x="2059" y="2188"/>
                  </a:lnTo>
                  <a:lnTo>
                    <a:pt x="2068" y="2172"/>
                  </a:lnTo>
                  <a:lnTo>
                    <a:pt x="2073" y="2154"/>
                  </a:lnTo>
                  <a:lnTo>
                    <a:pt x="2075" y="2137"/>
                  </a:lnTo>
                  <a:lnTo>
                    <a:pt x="2073" y="2120"/>
                  </a:lnTo>
                  <a:lnTo>
                    <a:pt x="2068" y="2105"/>
                  </a:lnTo>
                  <a:lnTo>
                    <a:pt x="2059" y="2092"/>
                  </a:lnTo>
                  <a:lnTo>
                    <a:pt x="1844" y="1879"/>
                  </a:lnTo>
                  <a:lnTo>
                    <a:pt x="1833" y="1864"/>
                  </a:lnTo>
                  <a:lnTo>
                    <a:pt x="1825" y="1847"/>
                  </a:lnTo>
                  <a:lnTo>
                    <a:pt x="1823" y="1829"/>
                  </a:lnTo>
                  <a:lnTo>
                    <a:pt x="1825" y="1811"/>
                  </a:lnTo>
                  <a:lnTo>
                    <a:pt x="1833" y="1794"/>
                  </a:lnTo>
                  <a:lnTo>
                    <a:pt x="1844" y="1780"/>
                  </a:lnTo>
                  <a:lnTo>
                    <a:pt x="1860" y="1768"/>
                  </a:lnTo>
                  <a:lnTo>
                    <a:pt x="1876" y="1761"/>
                  </a:lnTo>
                  <a:lnTo>
                    <a:pt x="1894" y="1759"/>
                  </a:lnTo>
                  <a:lnTo>
                    <a:pt x="1912" y="1761"/>
                  </a:lnTo>
                  <a:lnTo>
                    <a:pt x="1928" y="1768"/>
                  </a:lnTo>
                  <a:lnTo>
                    <a:pt x="1944" y="1780"/>
                  </a:lnTo>
                  <a:lnTo>
                    <a:pt x="2159" y="1992"/>
                  </a:lnTo>
                  <a:lnTo>
                    <a:pt x="2171" y="2002"/>
                  </a:lnTo>
                  <a:lnTo>
                    <a:pt x="2187" y="2008"/>
                  </a:lnTo>
                  <a:lnTo>
                    <a:pt x="2204" y="2010"/>
                  </a:lnTo>
                  <a:lnTo>
                    <a:pt x="2221" y="2008"/>
                  </a:lnTo>
                  <a:lnTo>
                    <a:pt x="2238" y="2002"/>
                  </a:lnTo>
                  <a:lnTo>
                    <a:pt x="2256" y="1993"/>
                  </a:lnTo>
                  <a:lnTo>
                    <a:pt x="2271" y="1980"/>
                  </a:lnTo>
                  <a:lnTo>
                    <a:pt x="2284" y="1964"/>
                  </a:lnTo>
                  <a:lnTo>
                    <a:pt x="2293" y="1948"/>
                  </a:lnTo>
                  <a:lnTo>
                    <a:pt x="2299" y="1930"/>
                  </a:lnTo>
                  <a:lnTo>
                    <a:pt x="2301" y="1914"/>
                  </a:lnTo>
                  <a:lnTo>
                    <a:pt x="2299" y="1897"/>
                  </a:lnTo>
                  <a:lnTo>
                    <a:pt x="2293" y="1881"/>
                  </a:lnTo>
                  <a:lnTo>
                    <a:pt x="2283" y="1868"/>
                  </a:lnTo>
                  <a:lnTo>
                    <a:pt x="2069" y="1655"/>
                  </a:lnTo>
                  <a:lnTo>
                    <a:pt x="2058" y="1640"/>
                  </a:lnTo>
                  <a:lnTo>
                    <a:pt x="2050" y="1623"/>
                  </a:lnTo>
                  <a:lnTo>
                    <a:pt x="2048" y="1606"/>
                  </a:lnTo>
                  <a:lnTo>
                    <a:pt x="2050" y="1588"/>
                  </a:lnTo>
                  <a:lnTo>
                    <a:pt x="2058" y="1570"/>
                  </a:lnTo>
                  <a:lnTo>
                    <a:pt x="2069" y="1556"/>
                  </a:lnTo>
                  <a:lnTo>
                    <a:pt x="2084" y="1545"/>
                  </a:lnTo>
                  <a:lnTo>
                    <a:pt x="2100" y="1537"/>
                  </a:lnTo>
                  <a:lnTo>
                    <a:pt x="2119" y="1535"/>
                  </a:lnTo>
                  <a:lnTo>
                    <a:pt x="2137" y="1537"/>
                  </a:lnTo>
                  <a:lnTo>
                    <a:pt x="2154" y="1545"/>
                  </a:lnTo>
                  <a:lnTo>
                    <a:pt x="2168" y="1556"/>
                  </a:lnTo>
                  <a:lnTo>
                    <a:pt x="2383" y="1768"/>
                  </a:lnTo>
                  <a:lnTo>
                    <a:pt x="2397" y="1779"/>
                  </a:lnTo>
                  <a:lnTo>
                    <a:pt x="2411" y="1784"/>
                  </a:lnTo>
                  <a:lnTo>
                    <a:pt x="2429" y="1786"/>
                  </a:lnTo>
                  <a:lnTo>
                    <a:pt x="2446" y="1784"/>
                  </a:lnTo>
                  <a:lnTo>
                    <a:pt x="2463" y="1779"/>
                  </a:lnTo>
                  <a:lnTo>
                    <a:pt x="2480" y="1770"/>
                  </a:lnTo>
                  <a:lnTo>
                    <a:pt x="2496" y="1757"/>
                  </a:lnTo>
                  <a:lnTo>
                    <a:pt x="2509" y="1742"/>
                  </a:lnTo>
                  <a:lnTo>
                    <a:pt x="2517" y="1724"/>
                  </a:lnTo>
                  <a:lnTo>
                    <a:pt x="2524" y="1707"/>
                  </a:lnTo>
                  <a:lnTo>
                    <a:pt x="2526" y="1690"/>
                  </a:lnTo>
                  <a:lnTo>
                    <a:pt x="2524" y="1673"/>
                  </a:lnTo>
                  <a:lnTo>
                    <a:pt x="2517" y="1658"/>
                  </a:lnTo>
                  <a:lnTo>
                    <a:pt x="2508" y="1645"/>
                  </a:lnTo>
                  <a:lnTo>
                    <a:pt x="2506" y="1643"/>
                  </a:lnTo>
                  <a:lnTo>
                    <a:pt x="2501" y="1637"/>
                  </a:lnTo>
                  <a:lnTo>
                    <a:pt x="2491" y="1628"/>
                  </a:lnTo>
                  <a:lnTo>
                    <a:pt x="2479" y="1615"/>
                  </a:lnTo>
                  <a:lnTo>
                    <a:pt x="2463" y="1600"/>
                  </a:lnTo>
                  <a:lnTo>
                    <a:pt x="2444" y="1581"/>
                  </a:lnTo>
                  <a:lnTo>
                    <a:pt x="2424" y="1560"/>
                  </a:lnTo>
                  <a:lnTo>
                    <a:pt x="2400" y="1536"/>
                  </a:lnTo>
                  <a:lnTo>
                    <a:pt x="2374" y="1510"/>
                  </a:lnTo>
                  <a:lnTo>
                    <a:pt x="2345" y="1482"/>
                  </a:lnTo>
                  <a:lnTo>
                    <a:pt x="2315" y="1452"/>
                  </a:lnTo>
                  <a:lnTo>
                    <a:pt x="2284" y="1421"/>
                  </a:lnTo>
                  <a:lnTo>
                    <a:pt x="2251" y="1388"/>
                  </a:lnTo>
                  <a:lnTo>
                    <a:pt x="2216" y="1354"/>
                  </a:lnTo>
                  <a:lnTo>
                    <a:pt x="2181" y="1319"/>
                  </a:lnTo>
                  <a:lnTo>
                    <a:pt x="2145" y="1282"/>
                  </a:lnTo>
                  <a:lnTo>
                    <a:pt x="2108" y="1246"/>
                  </a:lnTo>
                  <a:lnTo>
                    <a:pt x="2071" y="1209"/>
                  </a:lnTo>
                  <a:lnTo>
                    <a:pt x="2034" y="1172"/>
                  </a:lnTo>
                  <a:lnTo>
                    <a:pt x="1997" y="1135"/>
                  </a:lnTo>
                  <a:lnTo>
                    <a:pt x="1960" y="1099"/>
                  </a:lnTo>
                  <a:lnTo>
                    <a:pt x="1923" y="1063"/>
                  </a:lnTo>
                  <a:lnTo>
                    <a:pt x="1888" y="1026"/>
                  </a:lnTo>
                  <a:lnTo>
                    <a:pt x="1852" y="992"/>
                  </a:lnTo>
                  <a:lnTo>
                    <a:pt x="1819" y="959"/>
                  </a:lnTo>
                  <a:lnTo>
                    <a:pt x="1787" y="927"/>
                  </a:lnTo>
                  <a:lnTo>
                    <a:pt x="1755" y="896"/>
                  </a:lnTo>
                  <a:lnTo>
                    <a:pt x="1726" y="867"/>
                  </a:lnTo>
                  <a:lnTo>
                    <a:pt x="1699" y="840"/>
                  </a:lnTo>
                  <a:lnTo>
                    <a:pt x="1674" y="816"/>
                  </a:lnTo>
                  <a:lnTo>
                    <a:pt x="1651" y="793"/>
                  </a:lnTo>
                  <a:lnTo>
                    <a:pt x="1631" y="773"/>
                  </a:lnTo>
                  <a:lnTo>
                    <a:pt x="1614" y="757"/>
                  </a:lnTo>
                  <a:lnTo>
                    <a:pt x="1599" y="742"/>
                  </a:lnTo>
                  <a:lnTo>
                    <a:pt x="1594" y="738"/>
                  </a:lnTo>
                  <a:lnTo>
                    <a:pt x="1588" y="732"/>
                  </a:lnTo>
                  <a:lnTo>
                    <a:pt x="1580" y="728"/>
                  </a:lnTo>
                  <a:lnTo>
                    <a:pt x="1571" y="723"/>
                  </a:lnTo>
                  <a:lnTo>
                    <a:pt x="1561" y="720"/>
                  </a:lnTo>
                  <a:lnTo>
                    <a:pt x="1548" y="719"/>
                  </a:lnTo>
                  <a:lnTo>
                    <a:pt x="1534" y="721"/>
                  </a:lnTo>
                  <a:lnTo>
                    <a:pt x="1518" y="728"/>
                  </a:lnTo>
                  <a:lnTo>
                    <a:pt x="1500" y="737"/>
                  </a:lnTo>
                  <a:lnTo>
                    <a:pt x="1481" y="752"/>
                  </a:lnTo>
                  <a:lnTo>
                    <a:pt x="1459" y="771"/>
                  </a:lnTo>
                  <a:lnTo>
                    <a:pt x="1435" y="797"/>
                  </a:lnTo>
                  <a:lnTo>
                    <a:pt x="1414" y="826"/>
                  </a:lnTo>
                  <a:lnTo>
                    <a:pt x="1396" y="856"/>
                  </a:lnTo>
                  <a:lnTo>
                    <a:pt x="1298" y="1036"/>
                  </a:lnTo>
                  <a:lnTo>
                    <a:pt x="1286" y="1054"/>
                  </a:lnTo>
                  <a:lnTo>
                    <a:pt x="1272" y="1074"/>
                  </a:lnTo>
                  <a:lnTo>
                    <a:pt x="1253" y="1094"/>
                  </a:lnTo>
                  <a:lnTo>
                    <a:pt x="1221" y="1122"/>
                  </a:lnTo>
                  <a:lnTo>
                    <a:pt x="1186" y="1144"/>
                  </a:lnTo>
                  <a:lnTo>
                    <a:pt x="1150" y="1162"/>
                  </a:lnTo>
                  <a:lnTo>
                    <a:pt x="1113" y="1173"/>
                  </a:lnTo>
                  <a:lnTo>
                    <a:pt x="1075" y="1180"/>
                  </a:lnTo>
                  <a:lnTo>
                    <a:pt x="1036" y="1180"/>
                  </a:lnTo>
                  <a:lnTo>
                    <a:pt x="998" y="1173"/>
                  </a:lnTo>
                  <a:lnTo>
                    <a:pt x="964" y="1163"/>
                  </a:lnTo>
                  <a:lnTo>
                    <a:pt x="933" y="1149"/>
                  </a:lnTo>
                  <a:lnTo>
                    <a:pt x="903" y="1131"/>
                  </a:lnTo>
                  <a:lnTo>
                    <a:pt x="877" y="1110"/>
                  </a:lnTo>
                  <a:lnTo>
                    <a:pt x="852" y="1085"/>
                  </a:lnTo>
                  <a:lnTo>
                    <a:pt x="831" y="1057"/>
                  </a:lnTo>
                  <a:lnTo>
                    <a:pt x="813" y="1027"/>
                  </a:lnTo>
                  <a:lnTo>
                    <a:pt x="802" y="1002"/>
                  </a:lnTo>
                  <a:lnTo>
                    <a:pt x="794" y="976"/>
                  </a:lnTo>
                  <a:lnTo>
                    <a:pt x="789" y="952"/>
                  </a:lnTo>
                  <a:lnTo>
                    <a:pt x="789" y="929"/>
                  </a:lnTo>
                  <a:lnTo>
                    <a:pt x="791" y="906"/>
                  </a:lnTo>
                  <a:lnTo>
                    <a:pt x="798" y="886"/>
                  </a:lnTo>
                  <a:lnTo>
                    <a:pt x="1087" y="208"/>
                  </a:lnTo>
                  <a:lnTo>
                    <a:pt x="1098" y="190"/>
                  </a:lnTo>
                  <a:lnTo>
                    <a:pt x="1110" y="170"/>
                  </a:lnTo>
                  <a:lnTo>
                    <a:pt x="1126" y="150"/>
                  </a:lnTo>
                  <a:lnTo>
                    <a:pt x="1145" y="130"/>
                  </a:lnTo>
                  <a:lnTo>
                    <a:pt x="1155" y="120"/>
                  </a:lnTo>
                  <a:lnTo>
                    <a:pt x="1168" y="109"/>
                  </a:lnTo>
                  <a:lnTo>
                    <a:pt x="1183" y="96"/>
                  </a:lnTo>
                  <a:lnTo>
                    <a:pt x="1202" y="83"/>
                  </a:lnTo>
                  <a:lnTo>
                    <a:pt x="1223" y="68"/>
                  </a:lnTo>
                  <a:lnTo>
                    <a:pt x="1247" y="55"/>
                  </a:lnTo>
                  <a:lnTo>
                    <a:pt x="1273" y="41"/>
                  </a:lnTo>
                  <a:lnTo>
                    <a:pt x="1302" y="29"/>
                  </a:lnTo>
                  <a:lnTo>
                    <a:pt x="1333" y="19"/>
                  </a:lnTo>
                  <a:lnTo>
                    <a:pt x="1368" y="10"/>
                  </a:lnTo>
                  <a:lnTo>
                    <a:pt x="1403" y="3"/>
                  </a:lnTo>
                  <a:lnTo>
                    <a:pt x="1443" y="0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4"/>
            <p:cNvSpPr>
              <a:spLocks noEditPoints="1"/>
            </p:cNvSpPr>
            <p:nvPr/>
          </p:nvSpPr>
          <p:spPr bwMode="auto">
            <a:xfrm>
              <a:off x="6599238" y="3243263"/>
              <a:ext cx="334963" cy="331788"/>
            </a:xfrm>
            <a:custGeom>
              <a:avLst/>
              <a:gdLst>
                <a:gd name="T0" fmla="*/ 686 w 1054"/>
                <a:gd name="T1" fmla="*/ 671 h 1048"/>
                <a:gd name="T2" fmla="*/ 640 w 1054"/>
                <a:gd name="T3" fmla="*/ 694 h 1048"/>
                <a:gd name="T4" fmla="*/ 607 w 1054"/>
                <a:gd name="T5" fmla="*/ 734 h 1048"/>
                <a:gd name="T6" fmla="*/ 596 w 1054"/>
                <a:gd name="T7" fmla="*/ 783 h 1048"/>
                <a:gd name="T8" fmla="*/ 607 w 1054"/>
                <a:gd name="T9" fmla="*/ 835 h 1048"/>
                <a:gd name="T10" fmla="*/ 640 w 1054"/>
                <a:gd name="T11" fmla="*/ 873 h 1048"/>
                <a:gd name="T12" fmla="*/ 686 w 1054"/>
                <a:gd name="T13" fmla="*/ 896 h 1048"/>
                <a:gd name="T14" fmla="*/ 739 w 1054"/>
                <a:gd name="T15" fmla="*/ 896 h 1048"/>
                <a:gd name="T16" fmla="*/ 785 w 1054"/>
                <a:gd name="T17" fmla="*/ 873 h 1048"/>
                <a:gd name="T18" fmla="*/ 817 w 1054"/>
                <a:gd name="T19" fmla="*/ 834 h 1048"/>
                <a:gd name="T20" fmla="*/ 828 w 1054"/>
                <a:gd name="T21" fmla="*/ 783 h 1048"/>
                <a:gd name="T22" fmla="*/ 817 w 1054"/>
                <a:gd name="T23" fmla="*/ 734 h 1048"/>
                <a:gd name="T24" fmla="*/ 785 w 1054"/>
                <a:gd name="T25" fmla="*/ 694 h 1048"/>
                <a:gd name="T26" fmla="*/ 739 w 1054"/>
                <a:gd name="T27" fmla="*/ 671 h 1048"/>
                <a:gd name="T28" fmla="*/ 352 w 1054"/>
                <a:gd name="T29" fmla="*/ 0 h 1048"/>
                <a:gd name="T30" fmla="*/ 399 w 1054"/>
                <a:gd name="T31" fmla="*/ 12 h 1048"/>
                <a:gd name="T32" fmla="*/ 441 w 1054"/>
                <a:gd name="T33" fmla="*/ 40 h 1048"/>
                <a:gd name="T34" fmla="*/ 1028 w 1054"/>
                <a:gd name="T35" fmla="*/ 629 h 1048"/>
                <a:gd name="T36" fmla="*/ 1049 w 1054"/>
                <a:gd name="T37" fmla="*/ 673 h 1048"/>
                <a:gd name="T38" fmla="*/ 1054 w 1054"/>
                <a:gd name="T39" fmla="*/ 721 h 1048"/>
                <a:gd name="T40" fmla="*/ 1041 w 1054"/>
                <a:gd name="T41" fmla="*/ 768 h 1048"/>
                <a:gd name="T42" fmla="*/ 1013 w 1054"/>
                <a:gd name="T43" fmla="*/ 808 h 1048"/>
                <a:gd name="T44" fmla="*/ 793 w 1054"/>
                <a:gd name="T45" fmla="*/ 1024 h 1048"/>
                <a:gd name="T46" fmla="*/ 748 w 1054"/>
                <a:gd name="T47" fmla="*/ 1044 h 1048"/>
                <a:gd name="T48" fmla="*/ 700 w 1054"/>
                <a:gd name="T49" fmla="*/ 1048 h 1048"/>
                <a:gd name="T50" fmla="*/ 653 w 1054"/>
                <a:gd name="T51" fmla="*/ 1035 h 1048"/>
                <a:gd name="T52" fmla="*/ 613 w 1054"/>
                <a:gd name="T53" fmla="*/ 1007 h 1048"/>
                <a:gd name="T54" fmla="*/ 24 w 1054"/>
                <a:gd name="T55" fmla="*/ 418 h 1048"/>
                <a:gd name="T56" fmla="*/ 4 w 1054"/>
                <a:gd name="T57" fmla="*/ 375 h 1048"/>
                <a:gd name="T58" fmla="*/ 0 w 1054"/>
                <a:gd name="T59" fmla="*/ 327 h 1048"/>
                <a:gd name="T60" fmla="*/ 11 w 1054"/>
                <a:gd name="T61" fmla="*/ 281 h 1048"/>
                <a:gd name="T62" fmla="*/ 40 w 1054"/>
                <a:gd name="T63" fmla="*/ 239 h 1048"/>
                <a:gd name="T64" fmla="*/ 260 w 1054"/>
                <a:gd name="T65" fmla="*/ 24 h 1048"/>
                <a:gd name="T66" fmla="*/ 304 w 1054"/>
                <a:gd name="T67" fmla="*/ 4 h 1048"/>
                <a:gd name="T68" fmla="*/ 352 w 1054"/>
                <a:gd name="T69" fmla="*/ 0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4" h="1048">
                  <a:moveTo>
                    <a:pt x="713" y="668"/>
                  </a:moveTo>
                  <a:lnTo>
                    <a:pt x="686" y="671"/>
                  </a:lnTo>
                  <a:lnTo>
                    <a:pt x="662" y="680"/>
                  </a:lnTo>
                  <a:lnTo>
                    <a:pt x="640" y="694"/>
                  </a:lnTo>
                  <a:lnTo>
                    <a:pt x="622" y="712"/>
                  </a:lnTo>
                  <a:lnTo>
                    <a:pt x="607" y="734"/>
                  </a:lnTo>
                  <a:lnTo>
                    <a:pt x="599" y="757"/>
                  </a:lnTo>
                  <a:lnTo>
                    <a:pt x="596" y="783"/>
                  </a:lnTo>
                  <a:lnTo>
                    <a:pt x="599" y="810"/>
                  </a:lnTo>
                  <a:lnTo>
                    <a:pt x="607" y="835"/>
                  </a:lnTo>
                  <a:lnTo>
                    <a:pt x="622" y="856"/>
                  </a:lnTo>
                  <a:lnTo>
                    <a:pt x="640" y="873"/>
                  </a:lnTo>
                  <a:lnTo>
                    <a:pt x="662" y="887"/>
                  </a:lnTo>
                  <a:lnTo>
                    <a:pt x="686" y="896"/>
                  </a:lnTo>
                  <a:lnTo>
                    <a:pt x="713" y="899"/>
                  </a:lnTo>
                  <a:lnTo>
                    <a:pt x="739" y="896"/>
                  </a:lnTo>
                  <a:lnTo>
                    <a:pt x="764" y="887"/>
                  </a:lnTo>
                  <a:lnTo>
                    <a:pt x="785" y="873"/>
                  </a:lnTo>
                  <a:lnTo>
                    <a:pt x="802" y="856"/>
                  </a:lnTo>
                  <a:lnTo>
                    <a:pt x="817" y="834"/>
                  </a:lnTo>
                  <a:lnTo>
                    <a:pt x="825" y="810"/>
                  </a:lnTo>
                  <a:lnTo>
                    <a:pt x="828" y="783"/>
                  </a:lnTo>
                  <a:lnTo>
                    <a:pt x="825" y="757"/>
                  </a:lnTo>
                  <a:lnTo>
                    <a:pt x="817" y="734"/>
                  </a:lnTo>
                  <a:lnTo>
                    <a:pt x="802" y="712"/>
                  </a:lnTo>
                  <a:lnTo>
                    <a:pt x="785" y="694"/>
                  </a:lnTo>
                  <a:lnTo>
                    <a:pt x="764" y="680"/>
                  </a:lnTo>
                  <a:lnTo>
                    <a:pt x="739" y="671"/>
                  </a:lnTo>
                  <a:lnTo>
                    <a:pt x="713" y="668"/>
                  </a:lnTo>
                  <a:close/>
                  <a:moveTo>
                    <a:pt x="352" y="0"/>
                  </a:moveTo>
                  <a:lnTo>
                    <a:pt x="376" y="4"/>
                  </a:lnTo>
                  <a:lnTo>
                    <a:pt x="399" y="12"/>
                  </a:lnTo>
                  <a:lnTo>
                    <a:pt x="421" y="24"/>
                  </a:lnTo>
                  <a:lnTo>
                    <a:pt x="441" y="40"/>
                  </a:lnTo>
                  <a:lnTo>
                    <a:pt x="1013" y="609"/>
                  </a:lnTo>
                  <a:lnTo>
                    <a:pt x="1028" y="629"/>
                  </a:lnTo>
                  <a:lnTo>
                    <a:pt x="1041" y="651"/>
                  </a:lnTo>
                  <a:lnTo>
                    <a:pt x="1049" y="673"/>
                  </a:lnTo>
                  <a:lnTo>
                    <a:pt x="1054" y="697"/>
                  </a:lnTo>
                  <a:lnTo>
                    <a:pt x="1054" y="721"/>
                  </a:lnTo>
                  <a:lnTo>
                    <a:pt x="1049" y="745"/>
                  </a:lnTo>
                  <a:lnTo>
                    <a:pt x="1041" y="768"/>
                  </a:lnTo>
                  <a:lnTo>
                    <a:pt x="1028" y="788"/>
                  </a:lnTo>
                  <a:lnTo>
                    <a:pt x="1013" y="808"/>
                  </a:lnTo>
                  <a:lnTo>
                    <a:pt x="813" y="1007"/>
                  </a:lnTo>
                  <a:lnTo>
                    <a:pt x="793" y="1024"/>
                  </a:lnTo>
                  <a:lnTo>
                    <a:pt x="771" y="1035"/>
                  </a:lnTo>
                  <a:lnTo>
                    <a:pt x="748" y="1044"/>
                  </a:lnTo>
                  <a:lnTo>
                    <a:pt x="724" y="1048"/>
                  </a:lnTo>
                  <a:lnTo>
                    <a:pt x="700" y="1048"/>
                  </a:lnTo>
                  <a:lnTo>
                    <a:pt x="677" y="1044"/>
                  </a:lnTo>
                  <a:lnTo>
                    <a:pt x="653" y="1035"/>
                  </a:lnTo>
                  <a:lnTo>
                    <a:pt x="632" y="1024"/>
                  </a:lnTo>
                  <a:lnTo>
                    <a:pt x="613" y="1007"/>
                  </a:lnTo>
                  <a:lnTo>
                    <a:pt x="40" y="438"/>
                  </a:lnTo>
                  <a:lnTo>
                    <a:pt x="24" y="418"/>
                  </a:lnTo>
                  <a:lnTo>
                    <a:pt x="11" y="398"/>
                  </a:lnTo>
                  <a:lnTo>
                    <a:pt x="4" y="375"/>
                  </a:lnTo>
                  <a:lnTo>
                    <a:pt x="0" y="351"/>
                  </a:lnTo>
                  <a:lnTo>
                    <a:pt x="0" y="327"/>
                  </a:lnTo>
                  <a:lnTo>
                    <a:pt x="4" y="303"/>
                  </a:lnTo>
                  <a:lnTo>
                    <a:pt x="11" y="281"/>
                  </a:lnTo>
                  <a:lnTo>
                    <a:pt x="24" y="259"/>
                  </a:lnTo>
                  <a:lnTo>
                    <a:pt x="40" y="239"/>
                  </a:lnTo>
                  <a:lnTo>
                    <a:pt x="240" y="40"/>
                  </a:lnTo>
                  <a:lnTo>
                    <a:pt x="260" y="24"/>
                  </a:lnTo>
                  <a:lnTo>
                    <a:pt x="281" y="12"/>
                  </a:lnTo>
                  <a:lnTo>
                    <a:pt x="304" y="4"/>
                  </a:lnTo>
                  <a:lnTo>
                    <a:pt x="328" y="0"/>
                  </a:lnTo>
                  <a:lnTo>
                    <a:pt x="3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198160" y="2252210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Спасибо</a:t>
            </a:r>
            <a:endParaRPr lang="en-US" sz="4400" spc="60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8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774" y="0"/>
            <a:ext cx="3280494" cy="4774301"/>
          </a:xfrm>
          <a:prstGeom prst="rect">
            <a:avLst/>
          </a:prstGeom>
          <a:solidFill>
            <a:srgbClr val="00B0F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031102" y="986629"/>
            <a:ext cx="1360732" cy="1339156"/>
            <a:chOff x="2387600" y="3611563"/>
            <a:chExt cx="1401763" cy="1379537"/>
          </a:xfrm>
          <a:solidFill>
            <a:schemeClr val="bg1"/>
          </a:solidFill>
        </p:grpSpPr>
        <p:sp>
          <p:nvSpPr>
            <p:cNvPr id="10" name="Freeform 49"/>
            <p:cNvSpPr>
              <a:spLocks/>
            </p:cNvSpPr>
            <p:nvPr/>
          </p:nvSpPr>
          <p:spPr bwMode="auto">
            <a:xfrm>
              <a:off x="2674938" y="3613150"/>
              <a:ext cx="130175" cy="319087"/>
            </a:xfrm>
            <a:custGeom>
              <a:avLst/>
              <a:gdLst>
                <a:gd name="T0" fmla="*/ 139 w 328"/>
                <a:gd name="T1" fmla="*/ 0 h 806"/>
                <a:gd name="T2" fmla="*/ 190 w 328"/>
                <a:gd name="T3" fmla="*/ 0 h 806"/>
                <a:gd name="T4" fmla="*/ 218 w 328"/>
                <a:gd name="T5" fmla="*/ 3 h 806"/>
                <a:gd name="T6" fmla="*/ 244 w 328"/>
                <a:gd name="T7" fmla="*/ 10 h 806"/>
                <a:gd name="T8" fmla="*/ 267 w 328"/>
                <a:gd name="T9" fmla="*/ 23 h 806"/>
                <a:gd name="T10" fmla="*/ 287 w 328"/>
                <a:gd name="T11" fmla="*/ 40 h 806"/>
                <a:gd name="T12" fmla="*/ 305 w 328"/>
                <a:gd name="T13" fmla="*/ 61 h 806"/>
                <a:gd name="T14" fmla="*/ 317 w 328"/>
                <a:gd name="T15" fmla="*/ 84 h 806"/>
                <a:gd name="T16" fmla="*/ 326 w 328"/>
                <a:gd name="T17" fmla="*/ 111 h 806"/>
                <a:gd name="T18" fmla="*/ 328 w 328"/>
                <a:gd name="T19" fmla="*/ 139 h 806"/>
                <a:gd name="T20" fmla="*/ 328 w 328"/>
                <a:gd name="T21" fmla="*/ 668 h 806"/>
                <a:gd name="T22" fmla="*/ 326 w 328"/>
                <a:gd name="T23" fmla="*/ 696 h 806"/>
                <a:gd name="T24" fmla="*/ 317 w 328"/>
                <a:gd name="T25" fmla="*/ 721 h 806"/>
                <a:gd name="T26" fmla="*/ 305 w 328"/>
                <a:gd name="T27" fmla="*/ 745 h 806"/>
                <a:gd name="T28" fmla="*/ 287 w 328"/>
                <a:gd name="T29" fmla="*/ 765 h 806"/>
                <a:gd name="T30" fmla="*/ 267 w 328"/>
                <a:gd name="T31" fmla="*/ 782 h 806"/>
                <a:gd name="T32" fmla="*/ 244 w 328"/>
                <a:gd name="T33" fmla="*/ 795 h 806"/>
                <a:gd name="T34" fmla="*/ 218 w 328"/>
                <a:gd name="T35" fmla="*/ 804 h 806"/>
                <a:gd name="T36" fmla="*/ 190 w 328"/>
                <a:gd name="T37" fmla="*/ 806 h 806"/>
                <a:gd name="T38" fmla="*/ 139 w 328"/>
                <a:gd name="T39" fmla="*/ 806 h 806"/>
                <a:gd name="T40" fmla="*/ 111 w 328"/>
                <a:gd name="T41" fmla="*/ 804 h 806"/>
                <a:gd name="T42" fmla="*/ 85 w 328"/>
                <a:gd name="T43" fmla="*/ 795 h 806"/>
                <a:gd name="T44" fmla="*/ 62 w 328"/>
                <a:gd name="T45" fmla="*/ 782 h 806"/>
                <a:gd name="T46" fmla="*/ 40 w 328"/>
                <a:gd name="T47" fmla="*/ 765 h 806"/>
                <a:gd name="T48" fmla="*/ 24 w 328"/>
                <a:gd name="T49" fmla="*/ 745 h 806"/>
                <a:gd name="T50" fmla="*/ 11 w 328"/>
                <a:gd name="T51" fmla="*/ 721 h 806"/>
                <a:gd name="T52" fmla="*/ 3 w 328"/>
                <a:gd name="T53" fmla="*/ 696 h 806"/>
                <a:gd name="T54" fmla="*/ 0 w 328"/>
                <a:gd name="T55" fmla="*/ 668 h 806"/>
                <a:gd name="T56" fmla="*/ 0 w 328"/>
                <a:gd name="T57" fmla="*/ 139 h 806"/>
                <a:gd name="T58" fmla="*/ 3 w 328"/>
                <a:gd name="T59" fmla="*/ 111 h 806"/>
                <a:gd name="T60" fmla="*/ 11 w 328"/>
                <a:gd name="T61" fmla="*/ 84 h 806"/>
                <a:gd name="T62" fmla="*/ 24 w 328"/>
                <a:gd name="T63" fmla="*/ 61 h 806"/>
                <a:gd name="T64" fmla="*/ 40 w 328"/>
                <a:gd name="T65" fmla="*/ 40 h 806"/>
                <a:gd name="T66" fmla="*/ 62 w 328"/>
                <a:gd name="T67" fmla="*/ 23 h 806"/>
                <a:gd name="T68" fmla="*/ 85 w 328"/>
                <a:gd name="T69" fmla="*/ 10 h 806"/>
                <a:gd name="T70" fmla="*/ 111 w 328"/>
                <a:gd name="T71" fmla="*/ 3 h 806"/>
                <a:gd name="T72" fmla="*/ 139 w 328"/>
                <a:gd name="T73" fmla="*/ 0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" h="806">
                  <a:moveTo>
                    <a:pt x="139" y="0"/>
                  </a:moveTo>
                  <a:lnTo>
                    <a:pt x="190" y="0"/>
                  </a:lnTo>
                  <a:lnTo>
                    <a:pt x="218" y="3"/>
                  </a:lnTo>
                  <a:lnTo>
                    <a:pt x="244" y="10"/>
                  </a:lnTo>
                  <a:lnTo>
                    <a:pt x="267" y="23"/>
                  </a:lnTo>
                  <a:lnTo>
                    <a:pt x="287" y="40"/>
                  </a:lnTo>
                  <a:lnTo>
                    <a:pt x="305" y="61"/>
                  </a:lnTo>
                  <a:lnTo>
                    <a:pt x="317" y="84"/>
                  </a:lnTo>
                  <a:lnTo>
                    <a:pt x="326" y="111"/>
                  </a:lnTo>
                  <a:lnTo>
                    <a:pt x="328" y="139"/>
                  </a:lnTo>
                  <a:lnTo>
                    <a:pt x="328" y="668"/>
                  </a:lnTo>
                  <a:lnTo>
                    <a:pt x="326" y="696"/>
                  </a:lnTo>
                  <a:lnTo>
                    <a:pt x="317" y="721"/>
                  </a:lnTo>
                  <a:lnTo>
                    <a:pt x="305" y="745"/>
                  </a:lnTo>
                  <a:lnTo>
                    <a:pt x="287" y="765"/>
                  </a:lnTo>
                  <a:lnTo>
                    <a:pt x="267" y="782"/>
                  </a:lnTo>
                  <a:lnTo>
                    <a:pt x="244" y="795"/>
                  </a:lnTo>
                  <a:lnTo>
                    <a:pt x="218" y="804"/>
                  </a:lnTo>
                  <a:lnTo>
                    <a:pt x="190" y="806"/>
                  </a:lnTo>
                  <a:lnTo>
                    <a:pt x="139" y="806"/>
                  </a:lnTo>
                  <a:lnTo>
                    <a:pt x="111" y="804"/>
                  </a:lnTo>
                  <a:lnTo>
                    <a:pt x="85" y="795"/>
                  </a:lnTo>
                  <a:lnTo>
                    <a:pt x="62" y="782"/>
                  </a:lnTo>
                  <a:lnTo>
                    <a:pt x="40" y="765"/>
                  </a:lnTo>
                  <a:lnTo>
                    <a:pt x="24" y="745"/>
                  </a:lnTo>
                  <a:lnTo>
                    <a:pt x="11" y="721"/>
                  </a:lnTo>
                  <a:lnTo>
                    <a:pt x="3" y="696"/>
                  </a:lnTo>
                  <a:lnTo>
                    <a:pt x="0" y="668"/>
                  </a:lnTo>
                  <a:lnTo>
                    <a:pt x="0" y="139"/>
                  </a:lnTo>
                  <a:lnTo>
                    <a:pt x="3" y="111"/>
                  </a:lnTo>
                  <a:lnTo>
                    <a:pt x="11" y="84"/>
                  </a:lnTo>
                  <a:lnTo>
                    <a:pt x="24" y="61"/>
                  </a:lnTo>
                  <a:lnTo>
                    <a:pt x="40" y="40"/>
                  </a:lnTo>
                  <a:lnTo>
                    <a:pt x="62" y="23"/>
                  </a:lnTo>
                  <a:lnTo>
                    <a:pt x="85" y="10"/>
                  </a:lnTo>
                  <a:lnTo>
                    <a:pt x="111" y="3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0"/>
            <p:cNvSpPr>
              <a:spLocks/>
            </p:cNvSpPr>
            <p:nvPr/>
          </p:nvSpPr>
          <p:spPr bwMode="auto">
            <a:xfrm>
              <a:off x="3382963" y="3611563"/>
              <a:ext cx="130175" cy="319087"/>
            </a:xfrm>
            <a:custGeom>
              <a:avLst/>
              <a:gdLst>
                <a:gd name="T0" fmla="*/ 138 w 328"/>
                <a:gd name="T1" fmla="*/ 0 h 806"/>
                <a:gd name="T2" fmla="*/ 189 w 328"/>
                <a:gd name="T3" fmla="*/ 0 h 806"/>
                <a:gd name="T4" fmla="*/ 217 w 328"/>
                <a:gd name="T5" fmla="*/ 3 h 806"/>
                <a:gd name="T6" fmla="*/ 243 w 328"/>
                <a:gd name="T7" fmla="*/ 10 h 806"/>
                <a:gd name="T8" fmla="*/ 266 w 328"/>
                <a:gd name="T9" fmla="*/ 23 h 806"/>
                <a:gd name="T10" fmla="*/ 287 w 328"/>
                <a:gd name="T11" fmla="*/ 40 h 806"/>
                <a:gd name="T12" fmla="*/ 304 w 328"/>
                <a:gd name="T13" fmla="*/ 61 h 806"/>
                <a:gd name="T14" fmla="*/ 317 w 328"/>
                <a:gd name="T15" fmla="*/ 84 h 806"/>
                <a:gd name="T16" fmla="*/ 325 w 328"/>
                <a:gd name="T17" fmla="*/ 111 h 806"/>
                <a:gd name="T18" fmla="*/ 328 w 328"/>
                <a:gd name="T19" fmla="*/ 139 h 806"/>
                <a:gd name="T20" fmla="*/ 328 w 328"/>
                <a:gd name="T21" fmla="*/ 666 h 806"/>
                <a:gd name="T22" fmla="*/ 325 w 328"/>
                <a:gd name="T23" fmla="*/ 695 h 806"/>
                <a:gd name="T24" fmla="*/ 317 w 328"/>
                <a:gd name="T25" fmla="*/ 721 h 806"/>
                <a:gd name="T26" fmla="*/ 304 w 328"/>
                <a:gd name="T27" fmla="*/ 745 h 806"/>
                <a:gd name="T28" fmla="*/ 287 w 328"/>
                <a:gd name="T29" fmla="*/ 765 h 806"/>
                <a:gd name="T30" fmla="*/ 266 w 328"/>
                <a:gd name="T31" fmla="*/ 782 h 806"/>
                <a:gd name="T32" fmla="*/ 243 w 328"/>
                <a:gd name="T33" fmla="*/ 795 h 806"/>
                <a:gd name="T34" fmla="*/ 217 w 328"/>
                <a:gd name="T35" fmla="*/ 804 h 806"/>
                <a:gd name="T36" fmla="*/ 189 w 328"/>
                <a:gd name="T37" fmla="*/ 806 h 806"/>
                <a:gd name="T38" fmla="*/ 138 w 328"/>
                <a:gd name="T39" fmla="*/ 806 h 806"/>
                <a:gd name="T40" fmla="*/ 110 w 328"/>
                <a:gd name="T41" fmla="*/ 804 h 806"/>
                <a:gd name="T42" fmla="*/ 84 w 328"/>
                <a:gd name="T43" fmla="*/ 795 h 806"/>
                <a:gd name="T44" fmla="*/ 61 w 328"/>
                <a:gd name="T45" fmla="*/ 782 h 806"/>
                <a:gd name="T46" fmla="*/ 40 w 328"/>
                <a:gd name="T47" fmla="*/ 765 h 806"/>
                <a:gd name="T48" fmla="*/ 23 w 328"/>
                <a:gd name="T49" fmla="*/ 745 h 806"/>
                <a:gd name="T50" fmla="*/ 10 w 328"/>
                <a:gd name="T51" fmla="*/ 721 h 806"/>
                <a:gd name="T52" fmla="*/ 2 w 328"/>
                <a:gd name="T53" fmla="*/ 695 h 806"/>
                <a:gd name="T54" fmla="*/ 0 w 328"/>
                <a:gd name="T55" fmla="*/ 666 h 806"/>
                <a:gd name="T56" fmla="*/ 0 w 328"/>
                <a:gd name="T57" fmla="*/ 139 h 806"/>
                <a:gd name="T58" fmla="*/ 2 w 328"/>
                <a:gd name="T59" fmla="*/ 111 h 806"/>
                <a:gd name="T60" fmla="*/ 10 w 328"/>
                <a:gd name="T61" fmla="*/ 84 h 806"/>
                <a:gd name="T62" fmla="*/ 23 w 328"/>
                <a:gd name="T63" fmla="*/ 61 h 806"/>
                <a:gd name="T64" fmla="*/ 40 w 328"/>
                <a:gd name="T65" fmla="*/ 40 h 806"/>
                <a:gd name="T66" fmla="*/ 61 w 328"/>
                <a:gd name="T67" fmla="*/ 23 h 806"/>
                <a:gd name="T68" fmla="*/ 84 w 328"/>
                <a:gd name="T69" fmla="*/ 10 h 806"/>
                <a:gd name="T70" fmla="*/ 110 w 328"/>
                <a:gd name="T71" fmla="*/ 3 h 806"/>
                <a:gd name="T72" fmla="*/ 138 w 328"/>
                <a:gd name="T73" fmla="*/ 0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" h="806">
                  <a:moveTo>
                    <a:pt x="138" y="0"/>
                  </a:moveTo>
                  <a:lnTo>
                    <a:pt x="189" y="0"/>
                  </a:lnTo>
                  <a:lnTo>
                    <a:pt x="217" y="3"/>
                  </a:lnTo>
                  <a:lnTo>
                    <a:pt x="243" y="10"/>
                  </a:lnTo>
                  <a:lnTo>
                    <a:pt x="266" y="23"/>
                  </a:lnTo>
                  <a:lnTo>
                    <a:pt x="287" y="40"/>
                  </a:lnTo>
                  <a:lnTo>
                    <a:pt x="304" y="61"/>
                  </a:lnTo>
                  <a:lnTo>
                    <a:pt x="317" y="84"/>
                  </a:lnTo>
                  <a:lnTo>
                    <a:pt x="325" y="111"/>
                  </a:lnTo>
                  <a:lnTo>
                    <a:pt x="328" y="139"/>
                  </a:lnTo>
                  <a:lnTo>
                    <a:pt x="328" y="666"/>
                  </a:lnTo>
                  <a:lnTo>
                    <a:pt x="325" y="695"/>
                  </a:lnTo>
                  <a:lnTo>
                    <a:pt x="317" y="721"/>
                  </a:lnTo>
                  <a:lnTo>
                    <a:pt x="304" y="745"/>
                  </a:lnTo>
                  <a:lnTo>
                    <a:pt x="287" y="765"/>
                  </a:lnTo>
                  <a:lnTo>
                    <a:pt x="266" y="782"/>
                  </a:lnTo>
                  <a:lnTo>
                    <a:pt x="243" y="795"/>
                  </a:lnTo>
                  <a:lnTo>
                    <a:pt x="217" y="804"/>
                  </a:lnTo>
                  <a:lnTo>
                    <a:pt x="189" y="806"/>
                  </a:lnTo>
                  <a:lnTo>
                    <a:pt x="138" y="806"/>
                  </a:lnTo>
                  <a:lnTo>
                    <a:pt x="110" y="804"/>
                  </a:lnTo>
                  <a:lnTo>
                    <a:pt x="84" y="795"/>
                  </a:lnTo>
                  <a:lnTo>
                    <a:pt x="61" y="782"/>
                  </a:lnTo>
                  <a:lnTo>
                    <a:pt x="40" y="765"/>
                  </a:lnTo>
                  <a:lnTo>
                    <a:pt x="23" y="745"/>
                  </a:lnTo>
                  <a:lnTo>
                    <a:pt x="10" y="721"/>
                  </a:lnTo>
                  <a:lnTo>
                    <a:pt x="2" y="695"/>
                  </a:lnTo>
                  <a:lnTo>
                    <a:pt x="0" y="666"/>
                  </a:lnTo>
                  <a:lnTo>
                    <a:pt x="0" y="139"/>
                  </a:lnTo>
                  <a:lnTo>
                    <a:pt x="2" y="111"/>
                  </a:lnTo>
                  <a:lnTo>
                    <a:pt x="10" y="84"/>
                  </a:lnTo>
                  <a:lnTo>
                    <a:pt x="23" y="61"/>
                  </a:lnTo>
                  <a:lnTo>
                    <a:pt x="40" y="40"/>
                  </a:lnTo>
                  <a:lnTo>
                    <a:pt x="61" y="23"/>
                  </a:lnTo>
                  <a:lnTo>
                    <a:pt x="84" y="10"/>
                  </a:lnTo>
                  <a:lnTo>
                    <a:pt x="110" y="3"/>
                  </a:lnTo>
                  <a:lnTo>
                    <a:pt x="1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1"/>
            <p:cNvSpPr>
              <a:spLocks noEditPoints="1"/>
            </p:cNvSpPr>
            <p:nvPr/>
          </p:nvSpPr>
          <p:spPr bwMode="auto">
            <a:xfrm>
              <a:off x="2387600" y="3724275"/>
              <a:ext cx="1401763" cy="1266825"/>
            </a:xfrm>
            <a:custGeom>
              <a:avLst/>
              <a:gdLst>
                <a:gd name="T0" fmla="*/ 226 w 3532"/>
                <a:gd name="T1" fmla="*/ 2962 h 3188"/>
                <a:gd name="T2" fmla="*/ 3306 w 3532"/>
                <a:gd name="T3" fmla="*/ 896 h 3188"/>
                <a:gd name="T4" fmla="*/ 226 w 3532"/>
                <a:gd name="T5" fmla="*/ 0 h 3188"/>
                <a:gd name="T6" fmla="*/ 611 w 3532"/>
                <a:gd name="T7" fmla="*/ 385 h 3188"/>
                <a:gd name="T8" fmla="*/ 624 w 3532"/>
                <a:gd name="T9" fmla="*/ 464 h 3188"/>
                <a:gd name="T10" fmla="*/ 659 w 3532"/>
                <a:gd name="T11" fmla="*/ 534 h 3188"/>
                <a:gd name="T12" fmla="*/ 714 w 3532"/>
                <a:gd name="T13" fmla="*/ 588 h 3188"/>
                <a:gd name="T14" fmla="*/ 783 w 3532"/>
                <a:gd name="T15" fmla="*/ 624 h 3188"/>
                <a:gd name="T16" fmla="*/ 863 w 3532"/>
                <a:gd name="T17" fmla="*/ 637 h 3188"/>
                <a:gd name="T18" fmla="*/ 955 w 3532"/>
                <a:gd name="T19" fmla="*/ 633 h 3188"/>
                <a:gd name="T20" fmla="*/ 1030 w 3532"/>
                <a:gd name="T21" fmla="*/ 609 h 3188"/>
                <a:gd name="T22" fmla="*/ 1092 w 3532"/>
                <a:gd name="T23" fmla="*/ 563 h 3188"/>
                <a:gd name="T24" fmla="*/ 1138 w 3532"/>
                <a:gd name="T25" fmla="*/ 500 h 3188"/>
                <a:gd name="T26" fmla="*/ 1162 w 3532"/>
                <a:gd name="T27" fmla="*/ 425 h 3188"/>
                <a:gd name="T28" fmla="*/ 1166 w 3532"/>
                <a:gd name="T29" fmla="*/ 0 h 3188"/>
                <a:gd name="T30" fmla="*/ 2394 w 3532"/>
                <a:gd name="T31" fmla="*/ 380 h 3188"/>
                <a:gd name="T32" fmla="*/ 2407 w 3532"/>
                <a:gd name="T33" fmla="*/ 461 h 3188"/>
                <a:gd name="T34" fmla="*/ 2442 w 3532"/>
                <a:gd name="T35" fmla="*/ 529 h 3188"/>
                <a:gd name="T36" fmla="*/ 2497 w 3532"/>
                <a:gd name="T37" fmla="*/ 584 h 3188"/>
                <a:gd name="T38" fmla="*/ 2567 w 3532"/>
                <a:gd name="T39" fmla="*/ 621 h 3188"/>
                <a:gd name="T40" fmla="*/ 2646 w 3532"/>
                <a:gd name="T41" fmla="*/ 633 h 3188"/>
                <a:gd name="T42" fmla="*/ 2731 w 3532"/>
                <a:gd name="T43" fmla="*/ 631 h 3188"/>
                <a:gd name="T44" fmla="*/ 2795 w 3532"/>
                <a:gd name="T45" fmla="*/ 619 h 3188"/>
                <a:gd name="T46" fmla="*/ 2850 w 3532"/>
                <a:gd name="T47" fmla="*/ 595 h 3188"/>
                <a:gd name="T48" fmla="*/ 2896 w 3532"/>
                <a:gd name="T49" fmla="*/ 557 h 3188"/>
                <a:gd name="T50" fmla="*/ 2929 w 3532"/>
                <a:gd name="T51" fmla="*/ 510 h 3188"/>
                <a:gd name="T52" fmla="*/ 2947 w 3532"/>
                <a:gd name="T53" fmla="*/ 451 h 3188"/>
                <a:gd name="T54" fmla="*/ 2949 w 3532"/>
                <a:gd name="T55" fmla="*/ 0 h 3188"/>
                <a:gd name="T56" fmla="*/ 3343 w 3532"/>
                <a:gd name="T57" fmla="*/ 3 h 3188"/>
                <a:gd name="T58" fmla="*/ 3409 w 3532"/>
                <a:gd name="T59" fmla="*/ 26 h 3188"/>
                <a:gd name="T60" fmla="*/ 3466 w 3532"/>
                <a:gd name="T61" fmla="*/ 66 h 3188"/>
                <a:gd name="T62" fmla="*/ 3506 w 3532"/>
                <a:gd name="T63" fmla="*/ 122 h 3188"/>
                <a:gd name="T64" fmla="*/ 3529 w 3532"/>
                <a:gd name="T65" fmla="*/ 190 h 3188"/>
                <a:gd name="T66" fmla="*/ 3532 w 3532"/>
                <a:gd name="T67" fmla="*/ 2962 h 3188"/>
                <a:gd name="T68" fmla="*/ 3520 w 3532"/>
                <a:gd name="T69" fmla="*/ 3034 h 3188"/>
                <a:gd name="T70" fmla="*/ 3488 w 3532"/>
                <a:gd name="T71" fmla="*/ 3096 h 3188"/>
                <a:gd name="T72" fmla="*/ 3439 w 3532"/>
                <a:gd name="T73" fmla="*/ 3144 h 3188"/>
                <a:gd name="T74" fmla="*/ 3377 w 3532"/>
                <a:gd name="T75" fmla="*/ 3177 h 3188"/>
                <a:gd name="T76" fmla="*/ 3306 w 3532"/>
                <a:gd name="T77" fmla="*/ 3188 h 3188"/>
                <a:gd name="T78" fmla="*/ 189 w 3532"/>
                <a:gd name="T79" fmla="*/ 3185 h 3188"/>
                <a:gd name="T80" fmla="*/ 122 w 3532"/>
                <a:gd name="T81" fmla="*/ 3164 h 3188"/>
                <a:gd name="T82" fmla="*/ 66 w 3532"/>
                <a:gd name="T83" fmla="*/ 3122 h 3188"/>
                <a:gd name="T84" fmla="*/ 26 w 3532"/>
                <a:gd name="T85" fmla="*/ 3066 h 3188"/>
                <a:gd name="T86" fmla="*/ 3 w 3532"/>
                <a:gd name="T87" fmla="*/ 2999 h 3188"/>
                <a:gd name="T88" fmla="*/ 0 w 3532"/>
                <a:gd name="T89" fmla="*/ 226 h 3188"/>
                <a:gd name="T90" fmla="*/ 12 w 3532"/>
                <a:gd name="T91" fmla="*/ 155 h 3188"/>
                <a:gd name="T92" fmla="*/ 44 w 3532"/>
                <a:gd name="T93" fmla="*/ 93 h 3188"/>
                <a:gd name="T94" fmla="*/ 93 w 3532"/>
                <a:gd name="T95" fmla="*/ 44 h 3188"/>
                <a:gd name="T96" fmla="*/ 154 w 3532"/>
                <a:gd name="T97" fmla="*/ 12 h 3188"/>
                <a:gd name="T98" fmla="*/ 226 w 3532"/>
                <a:gd name="T9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32" h="3188">
                  <a:moveTo>
                    <a:pt x="226" y="896"/>
                  </a:moveTo>
                  <a:lnTo>
                    <a:pt x="226" y="2962"/>
                  </a:lnTo>
                  <a:lnTo>
                    <a:pt x="3306" y="2962"/>
                  </a:lnTo>
                  <a:lnTo>
                    <a:pt x="3306" y="896"/>
                  </a:lnTo>
                  <a:lnTo>
                    <a:pt x="226" y="896"/>
                  </a:lnTo>
                  <a:close/>
                  <a:moveTo>
                    <a:pt x="226" y="0"/>
                  </a:moveTo>
                  <a:lnTo>
                    <a:pt x="611" y="0"/>
                  </a:lnTo>
                  <a:lnTo>
                    <a:pt x="611" y="385"/>
                  </a:lnTo>
                  <a:lnTo>
                    <a:pt x="614" y="425"/>
                  </a:lnTo>
                  <a:lnTo>
                    <a:pt x="624" y="464"/>
                  </a:lnTo>
                  <a:lnTo>
                    <a:pt x="639" y="500"/>
                  </a:lnTo>
                  <a:lnTo>
                    <a:pt x="659" y="534"/>
                  </a:lnTo>
                  <a:lnTo>
                    <a:pt x="685" y="563"/>
                  </a:lnTo>
                  <a:lnTo>
                    <a:pt x="714" y="588"/>
                  </a:lnTo>
                  <a:lnTo>
                    <a:pt x="747" y="609"/>
                  </a:lnTo>
                  <a:lnTo>
                    <a:pt x="783" y="624"/>
                  </a:lnTo>
                  <a:lnTo>
                    <a:pt x="822" y="633"/>
                  </a:lnTo>
                  <a:lnTo>
                    <a:pt x="863" y="637"/>
                  </a:lnTo>
                  <a:lnTo>
                    <a:pt x="914" y="637"/>
                  </a:lnTo>
                  <a:lnTo>
                    <a:pt x="955" y="633"/>
                  </a:lnTo>
                  <a:lnTo>
                    <a:pt x="993" y="624"/>
                  </a:lnTo>
                  <a:lnTo>
                    <a:pt x="1030" y="609"/>
                  </a:lnTo>
                  <a:lnTo>
                    <a:pt x="1063" y="588"/>
                  </a:lnTo>
                  <a:lnTo>
                    <a:pt x="1092" y="563"/>
                  </a:lnTo>
                  <a:lnTo>
                    <a:pt x="1117" y="534"/>
                  </a:lnTo>
                  <a:lnTo>
                    <a:pt x="1138" y="500"/>
                  </a:lnTo>
                  <a:lnTo>
                    <a:pt x="1153" y="464"/>
                  </a:lnTo>
                  <a:lnTo>
                    <a:pt x="1162" y="425"/>
                  </a:lnTo>
                  <a:lnTo>
                    <a:pt x="1166" y="385"/>
                  </a:lnTo>
                  <a:lnTo>
                    <a:pt x="1166" y="0"/>
                  </a:lnTo>
                  <a:lnTo>
                    <a:pt x="2394" y="0"/>
                  </a:lnTo>
                  <a:lnTo>
                    <a:pt x="2394" y="380"/>
                  </a:lnTo>
                  <a:lnTo>
                    <a:pt x="2397" y="422"/>
                  </a:lnTo>
                  <a:lnTo>
                    <a:pt x="2407" y="461"/>
                  </a:lnTo>
                  <a:lnTo>
                    <a:pt x="2422" y="496"/>
                  </a:lnTo>
                  <a:lnTo>
                    <a:pt x="2442" y="529"/>
                  </a:lnTo>
                  <a:lnTo>
                    <a:pt x="2468" y="559"/>
                  </a:lnTo>
                  <a:lnTo>
                    <a:pt x="2497" y="584"/>
                  </a:lnTo>
                  <a:lnTo>
                    <a:pt x="2530" y="606"/>
                  </a:lnTo>
                  <a:lnTo>
                    <a:pt x="2567" y="621"/>
                  </a:lnTo>
                  <a:lnTo>
                    <a:pt x="2605" y="630"/>
                  </a:lnTo>
                  <a:lnTo>
                    <a:pt x="2646" y="633"/>
                  </a:lnTo>
                  <a:lnTo>
                    <a:pt x="2697" y="633"/>
                  </a:lnTo>
                  <a:lnTo>
                    <a:pt x="2731" y="631"/>
                  </a:lnTo>
                  <a:lnTo>
                    <a:pt x="2764" y="627"/>
                  </a:lnTo>
                  <a:lnTo>
                    <a:pt x="2795" y="619"/>
                  </a:lnTo>
                  <a:lnTo>
                    <a:pt x="2823" y="608"/>
                  </a:lnTo>
                  <a:lnTo>
                    <a:pt x="2850" y="595"/>
                  </a:lnTo>
                  <a:lnTo>
                    <a:pt x="2875" y="578"/>
                  </a:lnTo>
                  <a:lnTo>
                    <a:pt x="2896" y="557"/>
                  </a:lnTo>
                  <a:lnTo>
                    <a:pt x="2914" y="535"/>
                  </a:lnTo>
                  <a:lnTo>
                    <a:pt x="2929" y="510"/>
                  </a:lnTo>
                  <a:lnTo>
                    <a:pt x="2940" y="481"/>
                  </a:lnTo>
                  <a:lnTo>
                    <a:pt x="2947" y="451"/>
                  </a:lnTo>
                  <a:lnTo>
                    <a:pt x="2949" y="417"/>
                  </a:lnTo>
                  <a:lnTo>
                    <a:pt x="2949" y="0"/>
                  </a:lnTo>
                  <a:lnTo>
                    <a:pt x="3306" y="0"/>
                  </a:lnTo>
                  <a:lnTo>
                    <a:pt x="3343" y="3"/>
                  </a:lnTo>
                  <a:lnTo>
                    <a:pt x="3377" y="12"/>
                  </a:lnTo>
                  <a:lnTo>
                    <a:pt x="3409" y="26"/>
                  </a:lnTo>
                  <a:lnTo>
                    <a:pt x="3439" y="44"/>
                  </a:lnTo>
                  <a:lnTo>
                    <a:pt x="3466" y="66"/>
                  </a:lnTo>
                  <a:lnTo>
                    <a:pt x="3488" y="93"/>
                  </a:lnTo>
                  <a:lnTo>
                    <a:pt x="3506" y="122"/>
                  </a:lnTo>
                  <a:lnTo>
                    <a:pt x="3520" y="155"/>
                  </a:lnTo>
                  <a:lnTo>
                    <a:pt x="3529" y="190"/>
                  </a:lnTo>
                  <a:lnTo>
                    <a:pt x="3532" y="226"/>
                  </a:lnTo>
                  <a:lnTo>
                    <a:pt x="3532" y="2962"/>
                  </a:lnTo>
                  <a:lnTo>
                    <a:pt x="3529" y="2999"/>
                  </a:lnTo>
                  <a:lnTo>
                    <a:pt x="3520" y="3034"/>
                  </a:lnTo>
                  <a:lnTo>
                    <a:pt x="3506" y="3066"/>
                  </a:lnTo>
                  <a:lnTo>
                    <a:pt x="3488" y="3096"/>
                  </a:lnTo>
                  <a:lnTo>
                    <a:pt x="3466" y="3122"/>
                  </a:lnTo>
                  <a:lnTo>
                    <a:pt x="3439" y="3144"/>
                  </a:lnTo>
                  <a:lnTo>
                    <a:pt x="3409" y="3164"/>
                  </a:lnTo>
                  <a:lnTo>
                    <a:pt x="3377" y="3177"/>
                  </a:lnTo>
                  <a:lnTo>
                    <a:pt x="3343" y="3185"/>
                  </a:lnTo>
                  <a:lnTo>
                    <a:pt x="3306" y="3188"/>
                  </a:lnTo>
                  <a:lnTo>
                    <a:pt x="226" y="3188"/>
                  </a:lnTo>
                  <a:lnTo>
                    <a:pt x="189" y="3185"/>
                  </a:lnTo>
                  <a:lnTo>
                    <a:pt x="154" y="3177"/>
                  </a:lnTo>
                  <a:lnTo>
                    <a:pt x="122" y="3164"/>
                  </a:lnTo>
                  <a:lnTo>
                    <a:pt x="93" y="3144"/>
                  </a:lnTo>
                  <a:lnTo>
                    <a:pt x="66" y="3122"/>
                  </a:lnTo>
                  <a:lnTo>
                    <a:pt x="44" y="3096"/>
                  </a:lnTo>
                  <a:lnTo>
                    <a:pt x="26" y="3066"/>
                  </a:lnTo>
                  <a:lnTo>
                    <a:pt x="12" y="3034"/>
                  </a:lnTo>
                  <a:lnTo>
                    <a:pt x="3" y="2999"/>
                  </a:lnTo>
                  <a:lnTo>
                    <a:pt x="0" y="2962"/>
                  </a:lnTo>
                  <a:lnTo>
                    <a:pt x="0" y="226"/>
                  </a:lnTo>
                  <a:lnTo>
                    <a:pt x="3" y="190"/>
                  </a:lnTo>
                  <a:lnTo>
                    <a:pt x="12" y="155"/>
                  </a:lnTo>
                  <a:lnTo>
                    <a:pt x="26" y="122"/>
                  </a:lnTo>
                  <a:lnTo>
                    <a:pt x="44" y="93"/>
                  </a:lnTo>
                  <a:lnTo>
                    <a:pt x="66" y="66"/>
                  </a:lnTo>
                  <a:lnTo>
                    <a:pt x="93" y="44"/>
                  </a:lnTo>
                  <a:lnTo>
                    <a:pt x="122" y="26"/>
                  </a:lnTo>
                  <a:lnTo>
                    <a:pt x="154" y="12"/>
                  </a:lnTo>
                  <a:lnTo>
                    <a:pt x="189" y="3"/>
                  </a:lnTo>
                  <a:lnTo>
                    <a:pt x="2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2"/>
            <p:cNvSpPr>
              <a:spLocks/>
            </p:cNvSpPr>
            <p:nvPr/>
          </p:nvSpPr>
          <p:spPr bwMode="auto">
            <a:xfrm>
              <a:off x="3122613" y="4192588"/>
              <a:ext cx="184150" cy="163512"/>
            </a:xfrm>
            <a:custGeom>
              <a:avLst/>
              <a:gdLst>
                <a:gd name="T0" fmla="*/ 29 w 463"/>
                <a:gd name="T1" fmla="*/ 0 h 410"/>
                <a:gd name="T2" fmla="*/ 434 w 463"/>
                <a:gd name="T3" fmla="*/ 0 h 410"/>
                <a:gd name="T4" fmla="*/ 446 w 463"/>
                <a:gd name="T5" fmla="*/ 2 h 410"/>
                <a:gd name="T6" fmla="*/ 455 w 463"/>
                <a:gd name="T7" fmla="*/ 9 h 410"/>
                <a:gd name="T8" fmla="*/ 461 w 463"/>
                <a:gd name="T9" fmla="*/ 17 h 410"/>
                <a:gd name="T10" fmla="*/ 463 w 463"/>
                <a:gd name="T11" fmla="*/ 29 h 410"/>
                <a:gd name="T12" fmla="*/ 463 w 463"/>
                <a:gd name="T13" fmla="*/ 381 h 410"/>
                <a:gd name="T14" fmla="*/ 461 w 463"/>
                <a:gd name="T15" fmla="*/ 393 h 410"/>
                <a:gd name="T16" fmla="*/ 455 w 463"/>
                <a:gd name="T17" fmla="*/ 401 h 410"/>
                <a:gd name="T18" fmla="*/ 446 w 463"/>
                <a:gd name="T19" fmla="*/ 408 h 410"/>
                <a:gd name="T20" fmla="*/ 434 w 463"/>
                <a:gd name="T21" fmla="*/ 410 h 410"/>
                <a:gd name="T22" fmla="*/ 29 w 463"/>
                <a:gd name="T23" fmla="*/ 410 h 410"/>
                <a:gd name="T24" fmla="*/ 17 w 463"/>
                <a:gd name="T25" fmla="*/ 408 h 410"/>
                <a:gd name="T26" fmla="*/ 8 w 463"/>
                <a:gd name="T27" fmla="*/ 401 h 410"/>
                <a:gd name="T28" fmla="*/ 2 w 463"/>
                <a:gd name="T29" fmla="*/ 393 h 410"/>
                <a:gd name="T30" fmla="*/ 0 w 463"/>
                <a:gd name="T31" fmla="*/ 381 h 410"/>
                <a:gd name="T32" fmla="*/ 0 w 463"/>
                <a:gd name="T33" fmla="*/ 29 h 410"/>
                <a:gd name="T34" fmla="*/ 2 w 463"/>
                <a:gd name="T35" fmla="*/ 17 h 410"/>
                <a:gd name="T36" fmla="*/ 8 w 463"/>
                <a:gd name="T37" fmla="*/ 9 h 410"/>
                <a:gd name="T38" fmla="*/ 17 w 463"/>
                <a:gd name="T39" fmla="*/ 2 h 410"/>
                <a:gd name="T40" fmla="*/ 29 w 463"/>
                <a:gd name="T41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3" h="410">
                  <a:moveTo>
                    <a:pt x="29" y="0"/>
                  </a:moveTo>
                  <a:lnTo>
                    <a:pt x="434" y="0"/>
                  </a:lnTo>
                  <a:lnTo>
                    <a:pt x="446" y="2"/>
                  </a:lnTo>
                  <a:lnTo>
                    <a:pt x="455" y="9"/>
                  </a:lnTo>
                  <a:lnTo>
                    <a:pt x="461" y="17"/>
                  </a:lnTo>
                  <a:lnTo>
                    <a:pt x="463" y="29"/>
                  </a:lnTo>
                  <a:lnTo>
                    <a:pt x="463" y="381"/>
                  </a:lnTo>
                  <a:lnTo>
                    <a:pt x="461" y="393"/>
                  </a:lnTo>
                  <a:lnTo>
                    <a:pt x="455" y="401"/>
                  </a:lnTo>
                  <a:lnTo>
                    <a:pt x="446" y="408"/>
                  </a:lnTo>
                  <a:lnTo>
                    <a:pt x="434" y="410"/>
                  </a:lnTo>
                  <a:lnTo>
                    <a:pt x="29" y="410"/>
                  </a:lnTo>
                  <a:lnTo>
                    <a:pt x="17" y="408"/>
                  </a:lnTo>
                  <a:lnTo>
                    <a:pt x="8" y="401"/>
                  </a:lnTo>
                  <a:lnTo>
                    <a:pt x="2" y="393"/>
                  </a:lnTo>
                  <a:lnTo>
                    <a:pt x="0" y="38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9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3"/>
            <p:cNvSpPr>
              <a:spLocks/>
            </p:cNvSpPr>
            <p:nvPr/>
          </p:nvSpPr>
          <p:spPr bwMode="auto">
            <a:xfrm>
              <a:off x="3386138" y="4192588"/>
              <a:ext cx="184150" cy="163512"/>
            </a:xfrm>
            <a:custGeom>
              <a:avLst/>
              <a:gdLst>
                <a:gd name="T0" fmla="*/ 30 w 465"/>
                <a:gd name="T1" fmla="*/ 0 h 410"/>
                <a:gd name="T2" fmla="*/ 436 w 465"/>
                <a:gd name="T3" fmla="*/ 0 h 410"/>
                <a:gd name="T4" fmla="*/ 447 w 465"/>
                <a:gd name="T5" fmla="*/ 2 h 410"/>
                <a:gd name="T6" fmla="*/ 456 w 465"/>
                <a:gd name="T7" fmla="*/ 9 h 410"/>
                <a:gd name="T8" fmla="*/ 463 w 465"/>
                <a:gd name="T9" fmla="*/ 17 h 410"/>
                <a:gd name="T10" fmla="*/ 465 w 465"/>
                <a:gd name="T11" fmla="*/ 29 h 410"/>
                <a:gd name="T12" fmla="*/ 465 w 465"/>
                <a:gd name="T13" fmla="*/ 381 h 410"/>
                <a:gd name="T14" fmla="*/ 463 w 465"/>
                <a:gd name="T15" fmla="*/ 393 h 410"/>
                <a:gd name="T16" fmla="*/ 456 w 465"/>
                <a:gd name="T17" fmla="*/ 401 h 410"/>
                <a:gd name="T18" fmla="*/ 447 w 465"/>
                <a:gd name="T19" fmla="*/ 408 h 410"/>
                <a:gd name="T20" fmla="*/ 436 w 465"/>
                <a:gd name="T21" fmla="*/ 410 h 410"/>
                <a:gd name="T22" fmla="*/ 30 w 465"/>
                <a:gd name="T23" fmla="*/ 410 h 410"/>
                <a:gd name="T24" fmla="*/ 18 w 465"/>
                <a:gd name="T25" fmla="*/ 408 h 410"/>
                <a:gd name="T26" fmla="*/ 9 w 465"/>
                <a:gd name="T27" fmla="*/ 401 h 410"/>
                <a:gd name="T28" fmla="*/ 3 w 465"/>
                <a:gd name="T29" fmla="*/ 393 h 410"/>
                <a:gd name="T30" fmla="*/ 0 w 465"/>
                <a:gd name="T31" fmla="*/ 381 h 410"/>
                <a:gd name="T32" fmla="*/ 0 w 465"/>
                <a:gd name="T33" fmla="*/ 29 h 410"/>
                <a:gd name="T34" fmla="*/ 3 w 465"/>
                <a:gd name="T35" fmla="*/ 17 h 410"/>
                <a:gd name="T36" fmla="*/ 9 w 465"/>
                <a:gd name="T37" fmla="*/ 9 h 410"/>
                <a:gd name="T38" fmla="*/ 18 w 465"/>
                <a:gd name="T39" fmla="*/ 2 h 410"/>
                <a:gd name="T40" fmla="*/ 30 w 465"/>
                <a:gd name="T41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5" h="410">
                  <a:moveTo>
                    <a:pt x="30" y="0"/>
                  </a:moveTo>
                  <a:lnTo>
                    <a:pt x="436" y="0"/>
                  </a:lnTo>
                  <a:lnTo>
                    <a:pt x="447" y="2"/>
                  </a:lnTo>
                  <a:lnTo>
                    <a:pt x="456" y="9"/>
                  </a:lnTo>
                  <a:lnTo>
                    <a:pt x="463" y="17"/>
                  </a:lnTo>
                  <a:lnTo>
                    <a:pt x="465" y="29"/>
                  </a:lnTo>
                  <a:lnTo>
                    <a:pt x="465" y="381"/>
                  </a:lnTo>
                  <a:lnTo>
                    <a:pt x="463" y="393"/>
                  </a:lnTo>
                  <a:lnTo>
                    <a:pt x="456" y="401"/>
                  </a:lnTo>
                  <a:lnTo>
                    <a:pt x="447" y="408"/>
                  </a:lnTo>
                  <a:lnTo>
                    <a:pt x="436" y="410"/>
                  </a:lnTo>
                  <a:lnTo>
                    <a:pt x="30" y="410"/>
                  </a:lnTo>
                  <a:lnTo>
                    <a:pt x="18" y="408"/>
                  </a:lnTo>
                  <a:lnTo>
                    <a:pt x="9" y="401"/>
                  </a:lnTo>
                  <a:lnTo>
                    <a:pt x="3" y="393"/>
                  </a:lnTo>
                  <a:lnTo>
                    <a:pt x="0" y="381"/>
                  </a:lnTo>
                  <a:lnTo>
                    <a:pt x="0" y="29"/>
                  </a:lnTo>
                  <a:lnTo>
                    <a:pt x="3" y="17"/>
                  </a:lnTo>
                  <a:lnTo>
                    <a:pt x="9" y="9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4"/>
            <p:cNvSpPr>
              <a:spLocks/>
            </p:cNvSpPr>
            <p:nvPr/>
          </p:nvSpPr>
          <p:spPr bwMode="auto">
            <a:xfrm>
              <a:off x="2597150" y="4421188"/>
              <a:ext cx="184150" cy="163512"/>
            </a:xfrm>
            <a:custGeom>
              <a:avLst/>
              <a:gdLst>
                <a:gd name="T0" fmla="*/ 29 w 464"/>
                <a:gd name="T1" fmla="*/ 0 h 411"/>
                <a:gd name="T2" fmla="*/ 434 w 464"/>
                <a:gd name="T3" fmla="*/ 0 h 411"/>
                <a:gd name="T4" fmla="*/ 446 w 464"/>
                <a:gd name="T5" fmla="*/ 2 h 411"/>
                <a:gd name="T6" fmla="*/ 456 w 464"/>
                <a:gd name="T7" fmla="*/ 8 h 411"/>
                <a:gd name="T8" fmla="*/ 462 w 464"/>
                <a:gd name="T9" fmla="*/ 18 h 411"/>
                <a:gd name="T10" fmla="*/ 464 w 464"/>
                <a:gd name="T11" fmla="*/ 29 h 411"/>
                <a:gd name="T12" fmla="*/ 464 w 464"/>
                <a:gd name="T13" fmla="*/ 382 h 411"/>
                <a:gd name="T14" fmla="*/ 462 w 464"/>
                <a:gd name="T15" fmla="*/ 392 h 411"/>
                <a:gd name="T16" fmla="*/ 456 w 464"/>
                <a:gd name="T17" fmla="*/ 402 h 411"/>
                <a:gd name="T18" fmla="*/ 446 w 464"/>
                <a:gd name="T19" fmla="*/ 408 h 411"/>
                <a:gd name="T20" fmla="*/ 434 w 464"/>
                <a:gd name="T21" fmla="*/ 411 h 411"/>
                <a:gd name="T22" fmla="*/ 29 w 464"/>
                <a:gd name="T23" fmla="*/ 411 h 411"/>
                <a:gd name="T24" fmla="*/ 18 w 464"/>
                <a:gd name="T25" fmla="*/ 408 h 411"/>
                <a:gd name="T26" fmla="*/ 8 w 464"/>
                <a:gd name="T27" fmla="*/ 402 h 411"/>
                <a:gd name="T28" fmla="*/ 2 w 464"/>
                <a:gd name="T29" fmla="*/ 392 h 411"/>
                <a:gd name="T30" fmla="*/ 0 w 464"/>
                <a:gd name="T31" fmla="*/ 382 h 411"/>
                <a:gd name="T32" fmla="*/ 0 w 464"/>
                <a:gd name="T33" fmla="*/ 29 h 411"/>
                <a:gd name="T34" fmla="*/ 2 w 464"/>
                <a:gd name="T35" fmla="*/ 18 h 411"/>
                <a:gd name="T36" fmla="*/ 8 w 464"/>
                <a:gd name="T37" fmla="*/ 8 h 411"/>
                <a:gd name="T38" fmla="*/ 18 w 464"/>
                <a:gd name="T39" fmla="*/ 2 h 411"/>
                <a:gd name="T40" fmla="*/ 29 w 464"/>
                <a:gd name="T41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4" h="411">
                  <a:moveTo>
                    <a:pt x="29" y="0"/>
                  </a:moveTo>
                  <a:lnTo>
                    <a:pt x="434" y="0"/>
                  </a:lnTo>
                  <a:lnTo>
                    <a:pt x="446" y="2"/>
                  </a:lnTo>
                  <a:lnTo>
                    <a:pt x="456" y="8"/>
                  </a:lnTo>
                  <a:lnTo>
                    <a:pt x="462" y="18"/>
                  </a:lnTo>
                  <a:lnTo>
                    <a:pt x="464" y="29"/>
                  </a:lnTo>
                  <a:lnTo>
                    <a:pt x="464" y="382"/>
                  </a:lnTo>
                  <a:lnTo>
                    <a:pt x="462" y="392"/>
                  </a:lnTo>
                  <a:lnTo>
                    <a:pt x="456" y="402"/>
                  </a:lnTo>
                  <a:lnTo>
                    <a:pt x="446" y="408"/>
                  </a:lnTo>
                  <a:lnTo>
                    <a:pt x="434" y="411"/>
                  </a:lnTo>
                  <a:lnTo>
                    <a:pt x="29" y="411"/>
                  </a:lnTo>
                  <a:lnTo>
                    <a:pt x="18" y="408"/>
                  </a:lnTo>
                  <a:lnTo>
                    <a:pt x="8" y="402"/>
                  </a:lnTo>
                  <a:lnTo>
                    <a:pt x="2" y="392"/>
                  </a:lnTo>
                  <a:lnTo>
                    <a:pt x="0" y="382"/>
                  </a:lnTo>
                  <a:lnTo>
                    <a:pt x="0" y="29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5"/>
            <p:cNvSpPr>
              <a:spLocks/>
            </p:cNvSpPr>
            <p:nvPr/>
          </p:nvSpPr>
          <p:spPr bwMode="auto">
            <a:xfrm>
              <a:off x="2860675" y="4421188"/>
              <a:ext cx="184150" cy="163512"/>
            </a:xfrm>
            <a:custGeom>
              <a:avLst/>
              <a:gdLst>
                <a:gd name="T0" fmla="*/ 29 w 464"/>
                <a:gd name="T1" fmla="*/ 0 h 411"/>
                <a:gd name="T2" fmla="*/ 435 w 464"/>
                <a:gd name="T3" fmla="*/ 0 h 411"/>
                <a:gd name="T4" fmla="*/ 447 w 464"/>
                <a:gd name="T5" fmla="*/ 2 h 411"/>
                <a:gd name="T6" fmla="*/ 455 w 464"/>
                <a:gd name="T7" fmla="*/ 8 h 411"/>
                <a:gd name="T8" fmla="*/ 462 w 464"/>
                <a:gd name="T9" fmla="*/ 18 h 411"/>
                <a:gd name="T10" fmla="*/ 464 w 464"/>
                <a:gd name="T11" fmla="*/ 29 h 411"/>
                <a:gd name="T12" fmla="*/ 464 w 464"/>
                <a:gd name="T13" fmla="*/ 382 h 411"/>
                <a:gd name="T14" fmla="*/ 462 w 464"/>
                <a:gd name="T15" fmla="*/ 392 h 411"/>
                <a:gd name="T16" fmla="*/ 455 w 464"/>
                <a:gd name="T17" fmla="*/ 402 h 411"/>
                <a:gd name="T18" fmla="*/ 447 w 464"/>
                <a:gd name="T19" fmla="*/ 408 h 411"/>
                <a:gd name="T20" fmla="*/ 435 w 464"/>
                <a:gd name="T21" fmla="*/ 411 h 411"/>
                <a:gd name="T22" fmla="*/ 29 w 464"/>
                <a:gd name="T23" fmla="*/ 411 h 411"/>
                <a:gd name="T24" fmla="*/ 17 w 464"/>
                <a:gd name="T25" fmla="*/ 408 h 411"/>
                <a:gd name="T26" fmla="*/ 9 w 464"/>
                <a:gd name="T27" fmla="*/ 402 h 411"/>
                <a:gd name="T28" fmla="*/ 2 w 464"/>
                <a:gd name="T29" fmla="*/ 392 h 411"/>
                <a:gd name="T30" fmla="*/ 0 w 464"/>
                <a:gd name="T31" fmla="*/ 382 h 411"/>
                <a:gd name="T32" fmla="*/ 0 w 464"/>
                <a:gd name="T33" fmla="*/ 29 h 411"/>
                <a:gd name="T34" fmla="*/ 2 w 464"/>
                <a:gd name="T35" fmla="*/ 18 h 411"/>
                <a:gd name="T36" fmla="*/ 9 w 464"/>
                <a:gd name="T37" fmla="*/ 8 h 411"/>
                <a:gd name="T38" fmla="*/ 17 w 464"/>
                <a:gd name="T39" fmla="*/ 2 h 411"/>
                <a:gd name="T40" fmla="*/ 29 w 464"/>
                <a:gd name="T41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4" h="411">
                  <a:moveTo>
                    <a:pt x="29" y="0"/>
                  </a:moveTo>
                  <a:lnTo>
                    <a:pt x="435" y="0"/>
                  </a:lnTo>
                  <a:lnTo>
                    <a:pt x="447" y="2"/>
                  </a:lnTo>
                  <a:lnTo>
                    <a:pt x="455" y="8"/>
                  </a:lnTo>
                  <a:lnTo>
                    <a:pt x="462" y="18"/>
                  </a:lnTo>
                  <a:lnTo>
                    <a:pt x="464" y="29"/>
                  </a:lnTo>
                  <a:lnTo>
                    <a:pt x="464" y="382"/>
                  </a:lnTo>
                  <a:lnTo>
                    <a:pt x="462" y="392"/>
                  </a:lnTo>
                  <a:lnTo>
                    <a:pt x="455" y="402"/>
                  </a:lnTo>
                  <a:lnTo>
                    <a:pt x="447" y="408"/>
                  </a:lnTo>
                  <a:lnTo>
                    <a:pt x="435" y="411"/>
                  </a:lnTo>
                  <a:lnTo>
                    <a:pt x="29" y="411"/>
                  </a:lnTo>
                  <a:lnTo>
                    <a:pt x="17" y="408"/>
                  </a:lnTo>
                  <a:lnTo>
                    <a:pt x="9" y="402"/>
                  </a:lnTo>
                  <a:lnTo>
                    <a:pt x="2" y="392"/>
                  </a:lnTo>
                  <a:lnTo>
                    <a:pt x="0" y="382"/>
                  </a:lnTo>
                  <a:lnTo>
                    <a:pt x="0" y="29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6"/>
            <p:cNvSpPr>
              <a:spLocks/>
            </p:cNvSpPr>
            <p:nvPr/>
          </p:nvSpPr>
          <p:spPr bwMode="auto">
            <a:xfrm>
              <a:off x="3122613" y="4421188"/>
              <a:ext cx="184150" cy="163512"/>
            </a:xfrm>
            <a:custGeom>
              <a:avLst/>
              <a:gdLst>
                <a:gd name="T0" fmla="*/ 29 w 463"/>
                <a:gd name="T1" fmla="*/ 0 h 411"/>
                <a:gd name="T2" fmla="*/ 434 w 463"/>
                <a:gd name="T3" fmla="*/ 0 h 411"/>
                <a:gd name="T4" fmla="*/ 446 w 463"/>
                <a:gd name="T5" fmla="*/ 2 h 411"/>
                <a:gd name="T6" fmla="*/ 455 w 463"/>
                <a:gd name="T7" fmla="*/ 8 h 411"/>
                <a:gd name="T8" fmla="*/ 461 w 463"/>
                <a:gd name="T9" fmla="*/ 18 h 411"/>
                <a:gd name="T10" fmla="*/ 463 w 463"/>
                <a:gd name="T11" fmla="*/ 29 h 411"/>
                <a:gd name="T12" fmla="*/ 463 w 463"/>
                <a:gd name="T13" fmla="*/ 382 h 411"/>
                <a:gd name="T14" fmla="*/ 461 w 463"/>
                <a:gd name="T15" fmla="*/ 392 h 411"/>
                <a:gd name="T16" fmla="*/ 455 w 463"/>
                <a:gd name="T17" fmla="*/ 402 h 411"/>
                <a:gd name="T18" fmla="*/ 446 w 463"/>
                <a:gd name="T19" fmla="*/ 408 h 411"/>
                <a:gd name="T20" fmla="*/ 434 w 463"/>
                <a:gd name="T21" fmla="*/ 411 h 411"/>
                <a:gd name="T22" fmla="*/ 29 w 463"/>
                <a:gd name="T23" fmla="*/ 411 h 411"/>
                <a:gd name="T24" fmla="*/ 17 w 463"/>
                <a:gd name="T25" fmla="*/ 408 h 411"/>
                <a:gd name="T26" fmla="*/ 8 w 463"/>
                <a:gd name="T27" fmla="*/ 402 h 411"/>
                <a:gd name="T28" fmla="*/ 2 w 463"/>
                <a:gd name="T29" fmla="*/ 392 h 411"/>
                <a:gd name="T30" fmla="*/ 0 w 463"/>
                <a:gd name="T31" fmla="*/ 382 h 411"/>
                <a:gd name="T32" fmla="*/ 0 w 463"/>
                <a:gd name="T33" fmla="*/ 29 h 411"/>
                <a:gd name="T34" fmla="*/ 2 w 463"/>
                <a:gd name="T35" fmla="*/ 18 h 411"/>
                <a:gd name="T36" fmla="*/ 8 w 463"/>
                <a:gd name="T37" fmla="*/ 8 h 411"/>
                <a:gd name="T38" fmla="*/ 17 w 463"/>
                <a:gd name="T39" fmla="*/ 2 h 411"/>
                <a:gd name="T40" fmla="*/ 29 w 463"/>
                <a:gd name="T41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3" h="411">
                  <a:moveTo>
                    <a:pt x="29" y="0"/>
                  </a:moveTo>
                  <a:lnTo>
                    <a:pt x="434" y="0"/>
                  </a:lnTo>
                  <a:lnTo>
                    <a:pt x="446" y="2"/>
                  </a:lnTo>
                  <a:lnTo>
                    <a:pt x="455" y="8"/>
                  </a:lnTo>
                  <a:lnTo>
                    <a:pt x="461" y="18"/>
                  </a:lnTo>
                  <a:lnTo>
                    <a:pt x="463" y="29"/>
                  </a:lnTo>
                  <a:lnTo>
                    <a:pt x="463" y="382"/>
                  </a:lnTo>
                  <a:lnTo>
                    <a:pt x="461" y="392"/>
                  </a:lnTo>
                  <a:lnTo>
                    <a:pt x="455" y="402"/>
                  </a:lnTo>
                  <a:lnTo>
                    <a:pt x="446" y="408"/>
                  </a:lnTo>
                  <a:lnTo>
                    <a:pt x="434" y="411"/>
                  </a:lnTo>
                  <a:lnTo>
                    <a:pt x="29" y="411"/>
                  </a:lnTo>
                  <a:lnTo>
                    <a:pt x="17" y="408"/>
                  </a:lnTo>
                  <a:lnTo>
                    <a:pt x="8" y="402"/>
                  </a:lnTo>
                  <a:lnTo>
                    <a:pt x="2" y="392"/>
                  </a:lnTo>
                  <a:lnTo>
                    <a:pt x="0" y="382"/>
                  </a:lnTo>
                  <a:lnTo>
                    <a:pt x="0" y="29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7"/>
            <p:cNvSpPr>
              <a:spLocks/>
            </p:cNvSpPr>
            <p:nvPr/>
          </p:nvSpPr>
          <p:spPr bwMode="auto">
            <a:xfrm>
              <a:off x="3386138" y="4421188"/>
              <a:ext cx="184150" cy="163512"/>
            </a:xfrm>
            <a:custGeom>
              <a:avLst/>
              <a:gdLst>
                <a:gd name="T0" fmla="*/ 30 w 465"/>
                <a:gd name="T1" fmla="*/ 0 h 411"/>
                <a:gd name="T2" fmla="*/ 436 w 465"/>
                <a:gd name="T3" fmla="*/ 0 h 411"/>
                <a:gd name="T4" fmla="*/ 447 w 465"/>
                <a:gd name="T5" fmla="*/ 2 h 411"/>
                <a:gd name="T6" fmla="*/ 456 w 465"/>
                <a:gd name="T7" fmla="*/ 8 h 411"/>
                <a:gd name="T8" fmla="*/ 463 w 465"/>
                <a:gd name="T9" fmla="*/ 18 h 411"/>
                <a:gd name="T10" fmla="*/ 465 w 465"/>
                <a:gd name="T11" fmla="*/ 29 h 411"/>
                <a:gd name="T12" fmla="*/ 465 w 465"/>
                <a:gd name="T13" fmla="*/ 382 h 411"/>
                <a:gd name="T14" fmla="*/ 463 w 465"/>
                <a:gd name="T15" fmla="*/ 392 h 411"/>
                <a:gd name="T16" fmla="*/ 456 w 465"/>
                <a:gd name="T17" fmla="*/ 402 h 411"/>
                <a:gd name="T18" fmla="*/ 447 w 465"/>
                <a:gd name="T19" fmla="*/ 408 h 411"/>
                <a:gd name="T20" fmla="*/ 436 w 465"/>
                <a:gd name="T21" fmla="*/ 411 h 411"/>
                <a:gd name="T22" fmla="*/ 30 w 465"/>
                <a:gd name="T23" fmla="*/ 411 h 411"/>
                <a:gd name="T24" fmla="*/ 18 w 465"/>
                <a:gd name="T25" fmla="*/ 408 h 411"/>
                <a:gd name="T26" fmla="*/ 9 w 465"/>
                <a:gd name="T27" fmla="*/ 402 h 411"/>
                <a:gd name="T28" fmla="*/ 3 w 465"/>
                <a:gd name="T29" fmla="*/ 392 h 411"/>
                <a:gd name="T30" fmla="*/ 0 w 465"/>
                <a:gd name="T31" fmla="*/ 382 h 411"/>
                <a:gd name="T32" fmla="*/ 0 w 465"/>
                <a:gd name="T33" fmla="*/ 29 h 411"/>
                <a:gd name="T34" fmla="*/ 3 w 465"/>
                <a:gd name="T35" fmla="*/ 18 h 411"/>
                <a:gd name="T36" fmla="*/ 9 w 465"/>
                <a:gd name="T37" fmla="*/ 8 h 411"/>
                <a:gd name="T38" fmla="*/ 18 w 465"/>
                <a:gd name="T39" fmla="*/ 2 h 411"/>
                <a:gd name="T40" fmla="*/ 30 w 465"/>
                <a:gd name="T41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5" h="411">
                  <a:moveTo>
                    <a:pt x="30" y="0"/>
                  </a:moveTo>
                  <a:lnTo>
                    <a:pt x="436" y="0"/>
                  </a:lnTo>
                  <a:lnTo>
                    <a:pt x="447" y="2"/>
                  </a:lnTo>
                  <a:lnTo>
                    <a:pt x="456" y="8"/>
                  </a:lnTo>
                  <a:lnTo>
                    <a:pt x="463" y="18"/>
                  </a:lnTo>
                  <a:lnTo>
                    <a:pt x="465" y="29"/>
                  </a:lnTo>
                  <a:lnTo>
                    <a:pt x="465" y="382"/>
                  </a:lnTo>
                  <a:lnTo>
                    <a:pt x="463" y="392"/>
                  </a:lnTo>
                  <a:lnTo>
                    <a:pt x="456" y="402"/>
                  </a:lnTo>
                  <a:lnTo>
                    <a:pt x="447" y="408"/>
                  </a:lnTo>
                  <a:lnTo>
                    <a:pt x="436" y="411"/>
                  </a:lnTo>
                  <a:lnTo>
                    <a:pt x="30" y="411"/>
                  </a:lnTo>
                  <a:lnTo>
                    <a:pt x="18" y="408"/>
                  </a:lnTo>
                  <a:lnTo>
                    <a:pt x="9" y="402"/>
                  </a:lnTo>
                  <a:lnTo>
                    <a:pt x="3" y="392"/>
                  </a:lnTo>
                  <a:lnTo>
                    <a:pt x="0" y="382"/>
                  </a:lnTo>
                  <a:lnTo>
                    <a:pt x="0" y="29"/>
                  </a:lnTo>
                  <a:lnTo>
                    <a:pt x="3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8"/>
            <p:cNvSpPr>
              <a:spLocks/>
            </p:cNvSpPr>
            <p:nvPr/>
          </p:nvSpPr>
          <p:spPr bwMode="auto">
            <a:xfrm>
              <a:off x="2597150" y="4649788"/>
              <a:ext cx="184150" cy="163512"/>
            </a:xfrm>
            <a:custGeom>
              <a:avLst/>
              <a:gdLst>
                <a:gd name="T0" fmla="*/ 29 w 464"/>
                <a:gd name="T1" fmla="*/ 0 h 409"/>
                <a:gd name="T2" fmla="*/ 434 w 464"/>
                <a:gd name="T3" fmla="*/ 0 h 409"/>
                <a:gd name="T4" fmla="*/ 446 w 464"/>
                <a:gd name="T5" fmla="*/ 2 h 409"/>
                <a:gd name="T6" fmla="*/ 456 w 464"/>
                <a:gd name="T7" fmla="*/ 8 h 409"/>
                <a:gd name="T8" fmla="*/ 462 w 464"/>
                <a:gd name="T9" fmla="*/ 17 h 409"/>
                <a:gd name="T10" fmla="*/ 464 w 464"/>
                <a:gd name="T11" fmla="*/ 29 h 409"/>
                <a:gd name="T12" fmla="*/ 464 w 464"/>
                <a:gd name="T13" fmla="*/ 380 h 409"/>
                <a:gd name="T14" fmla="*/ 462 w 464"/>
                <a:gd name="T15" fmla="*/ 392 h 409"/>
                <a:gd name="T16" fmla="*/ 456 w 464"/>
                <a:gd name="T17" fmla="*/ 401 h 409"/>
                <a:gd name="T18" fmla="*/ 446 w 464"/>
                <a:gd name="T19" fmla="*/ 407 h 409"/>
                <a:gd name="T20" fmla="*/ 434 w 464"/>
                <a:gd name="T21" fmla="*/ 409 h 409"/>
                <a:gd name="T22" fmla="*/ 29 w 464"/>
                <a:gd name="T23" fmla="*/ 409 h 409"/>
                <a:gd name="T24" fmla="*/ 18 w 464"/>
                <a:gd name="T25" fmla="*/ 407 h 409"/>
                <a:gd name="T26" fmla="*/ 8 w 464"/>
                <a:gd name="T27" fmla="*/ 401 h 409"/>
                <a:gd name="T28" fmla="*/ 2 w 464"/>
                <a:gd name="T29" fmla="*/ 392 h 409"/>
                <a:gd name="T30" fmla="*/ 0 w 464"/>
                <a:gd name="T31" fmla="*/ 380 h 409"/>
                <a:gd name="T32" fmla="*/ 0 w 464"/>
                <a:gd name="T33" fmla="*/ 29 h 409"/>
                <a:gd name="T34" fmla="*/ 2 w 464"/>
                <a:gd name="T35" fmla="*/ 17 h 409"/>
                <a:gd name="T36" fmla="*/ 8 w 464"/>
                <a:gd name="T37" fmla="*/ 8 h 409"/>
                <a:gd name="T38" fmla="*/ 18 w 464"/>
                <a:gd name="T39" fmla="*/ 2 h 409"/>
                <a:gd name="T40" fmla="*/ 29 w 464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4" h="409">
                  <a:moveTo>
                    <a:pt x="29" y="0"/>
                  </a:moveTo>
                  <a:lnTo>
                    <a:pt x="434" y="0"/>
                  </a:lnTo>
                  <a:lnTo>
                    <a:pt x="446" y="2"/>
                  </a:lnTo>
                  <a:lnTo>
                    <a:pt x="456" y="8"/>
                  </a:lnTo>
                  <a:lnTo>
                    <a:pt x="462" y="17"/>
                  </a:lnTo>
                  <a:lnTo>
                    <a:pt x="464" y="29"/>
                  </a:lnTo>
                  <a:lnTo>
                    <a:pt x="464" y="380"/>
                  </a:lnTo>
                  <a:lnTo>
                    <a:pt x="462" y="392"/>
                  </a:lnTo>
                  <a:lnTo>
                    <a:pt x="456" y="401"/>
                  </a:lnTo>
                  <a:lnTo>
                    <a:pt x="446" y="407"/>
                  </a:lnTo>
                  <a:lnTo>
                    <a:pt x="434" y="409"/>
                  </a:lnTo>
                  <a:lnTo>
                    <a:pt x="29" y="409"/>
                  </a:lnTo>
                  <a:lnTo>
                    <a:pt x="18" y="407"/>
                  </a:lnTo>
                  <a:lnTo>
                    <a:pt x="8" y="401"/>
                  </a:lnTo>
                  <a:lnTo>
                    <a:pt x="2" y="392"/>
                  </a:lnTo>
                  <a:lnTo>
                    <a:pt x="0" y="38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9"/>
            <p:cNvSpPr>
              <a:spLocks/>
            </p:cNvSpPr>
            <p:nvPr/>
          </p:nvSpPr>
          <p:spPr bwMode="auto">
            <a:xfrm>
              <a:off x="2860675" y="4649788"/>
              <a:ext cx="184150" cy="163512"/>
            </a:xfrm>
            <a:custGeom>
              <a:avLst/>
              <a:gdLst>
                <a:gd name="T0" fmla="*/ 29 w 464"/>
                <a:gd name="T1" fmla="*/ 0 h 409"/>
                <a:gd name="T2" fmla="*/ 435 w 464"/>
                <a:gd name="T3" fmla="*/ 0 h 409"/>
                <a:gd name="T4" fmla="*/ 447 w 464"/>
                <a:gd name="T5" fmla="*/ 2 h 409"/>
                <a:gd name="T6" fmla="*/ 455 w 464"/>
                <a:gd name="T7" fmla="*/ 8 h 409"/>
                <a:gd name="T8" fmla="*/ 462 w 464"/>
                <a:gd name="T9" fmla="*/ 17 h 409"/>
                <a:gd name="T10" fmla="*/ 464 w 464"/>
                <a:gd name="T11" fmla="*/ 29 h 409"/>
                <a:gd name="T12" fmla="*/ 464 w 464"/>
                <a:gd name="T13" fmla="*/ 380 h 409"/>
                <a:gd name="T14" fmla="*/ 462 w 464"/>
                <a:gd name="T15" fmla="*/ 392 h 409"/>
                <a:gd name="T16" fmla="*/ 455 w 464"/>
                <a:gd name="T17" fmla="*/ 401 h 409"/>
                <a:gd name="T18" fmla="*/ 447 w 464"/>
                <a:gd name="T19" fmla="*/ 407 h 409"/>
                <a:gd name="T20" fmla="*/ 435 w 464"/>
                <a:gd name="T21" fmla="*/ 409 h 409"/>
                <a:gd name="T22" fmla="*/ 29 w 464"/>
                <a:gd name="T23" fmla="*/ 409 h 409"/>
                <a:gd name="T24" fmla="*/ 17 w 464"/>
                <a:gd name="T25" fmla="*/ 407 h 409"/>
                <a:gd name="T26" fmla="*/ 9 w 464"/>
                <a:gd name="T27" fmla="*/ 401 h 409"/>
                <a:gd name="T28" fmla="*/ 2 w 464"/>
                <a:gd name="T29" fmla="*/ 392 h 409"/>
                <a:gd name="T30" fmla="*/ 0 w 464"/>
                <a:gd name="T31" fmla="*/ 380 h 409"/>
                <a:gd name="T32" fmla="*/ 0 w 464"/>
                <a:gd name="T33" fmla="*/ 29 h 409"/>
                <a:gd name="T34" fmla="*/ 2 w 464"/>
                <a:gd name="T35" fmla="*/ 17 h 409"/>
                <a:gd name="T36" fmla="*/ 9 w 464"/>
                <a:gd name="T37" fmla="*/ 8 h 409"/>
                <a:gd name="T38" fmla="*/ 17 w 464"/>
                <a:gd name="T39" fmla="*/ 2 h 409"/>
                <a:gd name="T40" fmla="*/ 29 w 464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4" h="409">
                  <a:moveTo>
                    <a:pt x="29" y="0"/>
                  </a:moveTo>
                  <a:lnTo>
                    <a:pt x="435" y="0"/>
                  </a:lnTo>
                  <a:lnTo>
                    <a:pt x="447" y="2"/>
                  </a:lnTo>
                  <a:lnTo>
                    <a:pt x="455" y="8"/>
                  </a:lnTo>
                  <a:lnTo>
                    <a:pt x="462" y="17"/>
                  </a:lnTo>
                  <a:lnTo>
                    <a:pt x="464" y="29"/>
                  </a:lnTo>
                  <a:lnTo>
                    <a:pt x="464" y="380"/>
                  </a:lnTo>
                  <a:lnTo>
                    <a:pt x="462" y="392"/>
                  </a:lnTo>
                  <a:lnTo>
                    <a:pt x="455" y="401"/>
                  </a:lnTo>
                  <a:lnTo>
                    <a:pt x="447" y="407"/>
                  </a:lnTo>
                  <a:lnTo>
                    <a:pt x="435" y="409"/>
                  </a:lnTo>
                  <a:lnTo>
                    <a:pt x="29" y="409"/>
                  </a:lnTo>
                  <a:lnTo>
                    <a:pt x="17" y="407"/>
                  </a:lnTo>
                  <a:lnTo>
                    <a:pt x="9" y="401"/>
                  </a:lnTo>
                  <a:lnTo>
                    <a:pt x="2" y="392"/>
                  </a:lnTo>
                  <a:lnTo>
                    <a:pt x="0" y="38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0"/>
            <p:cNvSpPr>
              <a:spLocks/>
            </p:cNvSpPr>
            <p:nvPr/>
          </p:nvSpPr>
          <p:spPr bwMode="auto">
            <a:xfrm>
              <a:off x="3122613" y="4649788"/>
              <a:ext cx="184150" cy="163512"/>
            </a:xfrm>
            <a:custGeom>
              <a:avLst/>
              <a:gdLst>
                <a:gd name="T0" fmla="*/ 29 w 463"/>
                <a:gd name="T1" fmla="*/ 0 h 409"/>
                <a:gd name="T2" fmla="*/ 434 w 463"/>
                <a:gd name="T3" fmla="*/ 0 h 409"/>
                <a:gd name="T4" fmla="*/ 446 w 463"/>
                <a:gd name="T5" fmla="*/ 2 h 409"/>
                <a:gd name="T6" fmla="*/ 455 w 463"/>
                <a:gd name="T7" fmla="*/ 8 h 409"/>
                <a:gd name="T8" fmla="*/ 461 w 463"/>
                <a:gd name="T9" fmla="*/ 17 h 409"/>
                <a:gd name="T10" fmla="*/ 463 w 463"/>
                <a:gd name="T11" fmla="*/ 29 h 409"/>
                <a:gd name="T12" fmla="*/ 463 w 463"/>
                <a:gd name="T13" fmla="*/ 380 h 409"/>
                <a:gd name="T14" fmla="*/ 461 w 463"/>
                <a:gd name="T15" fmla="*/ 392 h 409"/>
                <a:gd name="T16" fmla="*/ 455 w 463"/>
                <a:gd name="T17" fmla="*/ 401 h 409"/>
                <a:gd name="T18" fmla="*/ 446 w 463"/>
                <a:gd name="T19" fmla="*/ 407 h 409"/>
                <a:gd name="T20" fmla="*/ 434 w 463"/>
                <a:gd name="T21" fmla="*/ 409 h 409"/>
                <a:gd name="T22" fmla="*/ 29 w 463"/>
                <a:gd name="T23" fmla="*/ 409 h 409"/>
                <a:gd name="T24" fmla="*/ 17 w 463"/>
                <a:gd name="T25" fmla="*/ 407 h 409"/>
                <a:gd name="T26" fmla="*/ 8 w 463"/>
                <a:gd name="T27" fmla="*/ 401 h 409"/>
                <a:gd name="T28" fmla="*/ 2 w 463"/>
                <a:gd name="T29" fmla="*/ 392 h 409"/>
                <a:gd name="T30" fmla="*/ 0 w 463"/>
                <a:gd name="T31" fmla="*/ 380 h 409"/>
                <a:gd name="T32" fmla="*/ 0 w 463"/>
                <a:gd name="T33" fmla="*/ 29 h 409"/>
                <a:gd name="T34" fmla="*/ 2 w 463"/>
                <a:gd name="T35" fmla="*/ 17 h 409"/>
                <a:gd name="T36" fmla="*/ 8 w 463"/>
                <a:gd name="T37" fmla="*/ 8 h 409"/>
                <a:gd name="T38" fmla="*/ 17 w 463"/>
                <a:gd name="T39" fmla="*/ 2 h 409"/>
                <a:gd name="T40" fmla="*/ 29 w 463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3" h="409">
                  <a:moveTo>
                    <a:pt x="29" y="0"/>
                  </a:moveTo>
                  <a:lnTo>
                    <a:pt x="434" y="0"/>
                  </a:lnTo>
                  <a:lnTo>
                    <a:pt x="446" y="2"/>
                  </a:lnTo>
                  <a:lnTo>
                    <a:pt x="455" y="8"/>
                  </a:lnTo>
                  <a:lnTo>
                    <a:pt x="461" y="17"/>
                  </a:lnTo>
                  <a:lnTo>
                    <a:pt x="463" y="29"/>
                  </a:lnTo>
                  <a:lnTo>
                    <a:pt x="463" y="380"/>
                  </a:lnTo>
                  <a:lnTo>
                    <a:pt x="461" y="392"/>
                  </a:lnTo>
                  <a:lnTo>
                    <a:pt x="455" y="401"/>
                  </a:lnTo>
                  <a:lnTo>
                    <a:pt x="446" y="407"/>
                  </a:lnTo>
                  <a:lnTo>
                    <a:pt x="434" y="409"/>
                  </a:lnTo>
                  <a:lnTo>
                    <a:pt x="29" y="409"/>
                  </a:lnTo>
                  <a:lnTo>
                    <a:pt x="17" y="407"/>
                  </a:lnTo>
                  <a:lnTo>
                    <a:pt x="8" y="401"/>
                  </a:lnTo>
                  <a:lnTo>
                    <a:pt x="2" y="392"/>
                  </a:lnTo>
                  <a:lnTo>
                    <a:pt x="0" y="38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1"/>
            <p:cNvSpPr>
              <a:spLocks/>
            </p:cNvSpPr>
            <p:nvPr/>
          </p:nvSpPr>
          <p:spPr bwMode="auto">
            <a:xfrm>
              <a:off x="3386138" y="4649788"/>
              <a:ext cx="184150" cy="163512"/>
            </a:xfrm>
            <a:custGeom>
              <a:avLst/>
              <a:gdLst>
                <a:gd name="T0" fmla="*/ 30 w 465"/>
                <a:gd name="T1" fmla="*/ 0 h 409"/>
                <a:gd name="T2" fmla="*/ 436 w 465"/>
                <a:gd name="T3" fmla="*/ 0 h 409"/>
                <a:gd name="T4" fmla="*/ 447 w 465"/>
                <a:gd name="T5" fmla="*/ 2 h 409"/>
                <a:gd name="T6" fmla="*/ 456 w 465"/>
                <a:gd name="T7" fmla="*/ 8 h 409"/>
                <a:gd name="T8" fmla="*/ 463 w 465"/>
                <a:gd name="T9" fmla="*/ 17 h 409"/>
                <a:gd name="T10" fmla="*/ 465 w 465"/>
                <a:gd name="T11" fmla="*/ 29 h 409"/>
                <a:gd name="T12" fmla="*/ 465 w 465"/>
                <a:gd name="T13" fmla="*/ 380 h 409"/>
                <a:gd name="T14" fmla="*/ 463 w 465"/>
                <a:gd name="T15" fmla="*/ 392 h 409"/>
                <a:gd name="T16" fmla="*/ 456 w 465"/>
                <a:gd name="T17" fmla="*/ 401 h 409"/>
                <a:gd name="T18" fmla="*/ 447 w 465"/>
                <a:gd name="T19" fmla="*/ 407 h 409"/>
                <a:gd name="T20" fmla="*/ 436 w 465"/>
                <a:gd name="T21" fmla="*/ 409 h 409"/>
                <a:gd name="T22" fmla="*/ 30 w 465"/>
                <a:gd name="T23" fmla="*/ 409 h 409"/>
                <a:gd name="T24" fmla="*/ 18 w 465"/>
                <a:gd name="T25" fmla="*/ 407 h 409"/>
                <a:gd name="T26" fmla="*/ 9 w 465"/>
                <a:gd name="T27" fmla="*/ 401 h 409"/>
                <a:gd name="T28" fmla="*/ 3 w 465"/>
                <a:gd name="T29" fmla="*/ 392 h 409"/>
                <a:gd name="T30" fmla="*/ 0 w 465"/>
                <a:gd name="T31" fmla="*/ 380 h 409"/>
                <a:gd name="T32" fmla="*/ 0 w 465"/>
                <a:gd name="T33" fmla="*/ 29 h 409"/>
                <a:gd name="T34" fmla="*/ 3 w 465"/>
                <a:gd name="T35" fmla="*/ 17 h 409"/>
                <a:gd name="T36" fmla="*/ 9 w 465"/>
                <a:gd name="T37" fmla="*/ 8 h 409"/>
                <a:gd name="T38" fmla="*/ 18 w 465"/>
                <a:gd name="T39" fmla="*/ 2 h 409"/>
                <a:gd name="T40" fmla="*/ 30 w 465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5" h="409">
                  <a:moveTo>
                    <a:pt x="30" y="0"/>
                  </a:moveTo>
                  <a:lnTo>
                    <a:pt x="436" y="0"/>
                  </a:lnTo>
                  <a:lnTo>
                    <a:pt x="447" y="2"/>
                  </a:lnTo>
                  <a:lnTo>
                    <a:pt x="456" y="8"/>
                  </a:lnTo>
                  <a:lnTo>
                    <a:pt x="463" y="17"/>
                  </a:lnTo>
                  <a:lnTo>
                    <a:pt x="465" y="29"/>
                  </a:lnTo>
                  <a:lnTo>
                    <a:pt x="465" y="380"/>
                  </a:lnTo>
                  <a:lnTo>
                    <a:pt x="463" y="392"/>
                  </a:lnTo>
                  <a:lnTo>
                    <a:pt x="456" y="401"/>
                  </a:lnTo>
                  <a:lnTo>
                    <a:pt x="447" y="407"/>
                  </a:lnTo>
                  <a:lnTo>
                    <a:pt x="436" y="409"/>
                  </a:lnTo>
                  <a:lnTo>
                    <a:pt x="30" y="409"/>
                  </a:lnTo>
                  <a:lnTo>
                    <a:pt x="18" y="407"/>
                  </a:lnTo>
                  <a:lnTo>
                    <a:pt x="9" y="401"/>
                  </a:lnTo>
                  <a:lnTo>
                    <a:pt x="3" y="392"/>
                  </a:lnTo>
                  <a:lnTo>
                    <a:pt x="0" y="380"/>
                  </a:lnTo>
                  <a:lnTo>
                    <a:pt x="0" y="29"/>
                  </a:lnTo>
                  <a:lnTo>
                    <a:pt x="3" y="17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570774" y="2626713"/>
            <a:ext cx="2281394" cy="923330"/>
            <a:chOff x="2810858" y="2476632"/>
            <a:chExt cx="2281394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2810858" y="2476632"/>
              <a:ext cx="2281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Открытые вопросы</a:t>
              </a:r>
              <a:endPara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24349" y="2845964"/>
              <a:ext cx="225440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Для обсуждения и согласования до старта информационной кампании и сбора заявок</a:t>
              </a:r>
              <a:endPara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3" name="TextShape 10">
            <a:extLst>
              <a:ext uri="{FF2B5EF4-FFF2-40B4-BE49-F238E27FC236}">
                <a16:creationId xmlns:a16="http://schemas.microsoft.com/office/drawing/2014/main" id="{7F4E4FC7-378C-3650-218F-28BAC1FF682D}"/>
              </a:ext>
            </a:extLst>
          </p:cNvPr>
          <p:cNvSpPr txBox="1"/>
          <p:nvPr/>
        </p:nvSpPr>
        <p:spPr>
          <a:xfrm>
            <a:off x="4559684" y="449825"/>
            <a:ext cx="7426576" cy="1875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71360" lvl="1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Подготовка регламента конкурса</a:t>
            </a:r>
          </a:p>
          <a:p>
            <a:pPr marL="171360" lvl="1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Согласование с МОН</a:t>
            </a:r>
          </a:p>
          <a:p>
            <a:pPr marL="171360" lvl="1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endParaRPr lang="ru-RU" sz="1400" spc="-1" dirty="0">
              <a:solidFill>
                <a:schemeClr val="accent1"/>
              </a:solidFill>
              <a:latin typeface="Gilroy"/>
            </a:endParaRP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Сформировать рабочие группы для оценки работ,  </a:t>
            </a:r>
            <a:r>
              <a:rPr lang="ru-RU" sz="1400" spc="-1" dirty="0" err="1">
                <a:solidFill>
                  <a:schemeClr val="accent1"/>
                </a:solidFill>
                <a:latin typeface="Gilroy"/>
              </a:rPr>
              <a:t>отв</a:t>
            </a: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:  О.В. Иванов(ФИАН)</a:t>
            </a: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Найти техническое решение для распределения проверки работ (целевое количество 500-1000 заявок)</a:t>
            </a: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Создать две страницы конкурса:</a:t>
            </a:r>
          </a:p>
          <a:p>
            <a:pPr marL="629010" lvl="2" indent="-1714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Внешняя для общения с участниками </a:t>
            </a:r>
          </a:p>
          <a:p>
            <a:pPr marL="629010" lvl="2" indent="-1714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Внутренняя для работы жюри и экспертной группы</a:t>
            </a:r>
          </a:p>
          <a:p>
            <a:pPr marL="629010" lvl="2" indent="-171450">
              <a:spcBef>
                <a:spcPts val="3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0" algn="l"/>
              </a:tabLst>
            </a:pPr>
            <a:endParaRPr lang="ru-RU" sz="1400" spc="-1" dirty="0">
              <a:solidFill>
                <a:schemeClr val="accent1"/>
              </a:solidFill>
              <a:latin typeface="Gilroy"/>
            </a:endParaRP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Определить каналы распространения информации  </a:t>
            </a: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Пресса</a:t>
            </a: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ВУЗы сетевого института (их сайты)</a:t>
            </a: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 err="1">
                <a:solidFill>
                  <a:schemeClr val="accent1"/>
                </a:solidFill>
                <a:latin typeface="Gilroy"/>
              </a:rPr>
              <a:t>Фин.Академия</a:t>
            </a: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, МФТИ, (?ВШЭ)</a:t>
            </a: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Сайты организаторов конкурса</a:t>
            </a: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Каналы информационных партнёров в телеграмм и </a:t>
            </a:r>
            <a:r>
              <a:rPr lang="en-US" sz="1400" spc="-1" dirty="0">
                <a:solidFill>
                  <a:schemeClr val="accent1"/>
                </a:solidFill>
                <a:latin typeface="Gilroy"/>
              </a:rPr>
              <a:t>VK</a:t>
            </a:r>
            <a:endParaRPr lang="ru-RU" sz="1400" spc="-1" dirty="0">
              <a:solidFill>
                <a:schemeClr val="accent1"/>
              </a:solidFill>
              <a:latin typeface="Gilroy"/>
            </a:endParaRPr>
          </a:p>
          <a:p>
            <a:pPr marL="628560" lvl="2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endParaRPr lang="ru-RU" sz="1400" spc="-1" dirty="0">
              <a:solidFill>
                <a:schemeClr val="accent1"/>
              </a:solidFill>
              <a:latin typeface="Gilroy"/>
            </a:endParaRP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Проработать вопрос о договоре на передачу авторских прав</a:t>
            </a:r>
          </a:p>
          <a:p>
            <a:pPr marL="171360" lvl="1" indent="-171000"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ru-RU" sz="1400" spc="-1" dirty="0">
                <a:solidFill>
                  <a:schemeClr val="accent1"/>
                </a:solidFill>
                <a:latin typeface="Gilroy"/>
              </a:rPr>
              <a:t>Проработать вопрос о персональных данных и идентификации личности в том числе несовершеннолетних</a:t>
            </a:r>
          </a:p>
        </p:txBody>
      </p:sp>
    </p:spTree>
    <p:extLst>
      <p:ext uri="{BB962C8B-B14F-4D97-AF65-F5344CB8AC3E}">
        <p14:creationId xmlns:p14="http://schemas.microsoft.com/office/powerpoint/2010/main" val="39925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993</Words>
  <Application>Microsoft Office PowerPoint</Application>
  <PresentationFormat>Широкоэкранный</PresentationFormat>
  <Paragraphs>141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맑은 고딕</vt:lpstr>
      <vt:lpstr>Arial</vt:lpstr>
      <vt:lpstr>Calibri</vt:lpstr>
      <vt:lpstr>Courier New</vt:lpstr>
      <vt:lpstr>Gilroy</vt:lpstr>
      <vt:lpstr>Open Sans Extrabold</vt:lpstr>
      <vt:lpstr>Open Sans Light</vt:lpstr>
      <vt:lpstr>Roboto condensed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Bagus Budiyanto</dc:creator>
  <cp:lastModifiedBy>Win</cp:lastModifiedBy>
  <cp:revision>219</cp:revision>
  <cp:lastPrinted>2023-03-31T11:46:45Z</cp:lastPrinted>
  <dcterms:created xsi:type="dcterms:W3CDTF">2015-08-27T00:51:55Z</dcterms:created>
  <dcterms:modified xsi:type="dcterms:W3CDTF">2023-04-24T12:52:56Z</dcterms:modified>
</cp:coreProperties>
</file>